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8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0"/>
  </p:notesMasterIdLst>
  <p:handoutMasterIdLst>
    <p:handoutMasterId r:id="rId21"/>
  </p:handoutMasterIdLst>
  <p:sldIdLst>
    <p:sldId id="258" r:id="rId2"/>
    <p:sldId id="278" r:id="rId3"/>
    <p:sldId id="285" r:id="rId4"/>
    <p:sldId id="279" r:id="rId5"/>
    <p:sldId id="280" r:id="rId6"/>
    <p:sldId id="281" r:id="rId7"/>
    <p:sldId id="282" r:id="rId8"/>
    <p:sldId id="283" r:id="rId9"/>
    <p:sldId id="284" r:id="rId10"/>
    <p:sldId id="271" r:id="rId11"/>
    <p:sldId id="277" r:id="rId12"/>
    <p:sldId id="273" r:id="rId13"/>
    <p:sldId id="272" r:id="rId14"/>
    <p:sldId id="274" r:id="rId15"/>
    <p:sldId id="262" r:id="rId16"/>
    <p:sldId id="276" r:id="rId17"/>
    <p:sldId id="275" r:id="rId18"/>
    <p:sldId id="268" r:id="rId19"/>
  </p:sldIdLst>
  <p:sldSz cx="12192000" cy="6858000"/>
  <p:notesSz cx="9388475" cy="7102475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B6"/>
    <a:srgbClr val="D9D9D9"/>
    <a:srgbClr val="004568"/>
    <a:srgbClr val="0074AF"/>
    <a:srgbClr val="00B0F0"/>
    <a:srgbClr val="6EAA2E"/>
    <a:srgbClr val="0084B4"/>
    <a:srgbClr val="EFF1F3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86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109" d="100"/>
          <a:sy n="10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14161988432001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 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6014964275298921"/>
                  <c:y val="0.30586498077428975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3"/>
                        </a:solidFill>
                      </a:rPr>
                      <a:pPr>
                        <a:defRPr sz="3200" spc="-150">
                          <a:solidFill>
                            <a:schemeClr val="accent3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E6B-47D0-99AB-BB0D291B88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B-47D0-99AB-BB0D291B88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80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B-47D0-99AB-BB0D291B8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BD-4E3B-A551-CFEF3ACFEDB3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BD-4E3B-A551-CFEF3ACFED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BD-4E3B-A551-CFEF3ACFED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bg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BD-4E3B-A551-CFEF3ACFE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1"/>
            <c:marker>
              <c:symbol val="circle"/>
              <c:size val="24"/>
              <c:spPr>
                <a:solidFill>
                  <a:schemeClr val="tx2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E4C-43BE-AE13-D4CAC5BE7F7E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E4C-43BE-AE13-D4CAC5BE7F7E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E4C-43BE-AE13-D4CAC5BE7F7E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E4C-43BE-AE13-D4CAC5BE7F7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E4C-43BE-AE13-D4CAC5BE7F7E}"/>
                </c:ext>
              </c:extLst>
            </c:dLbl>
            <c:dLbl>
              <c:idx val="1"/>
              <c:layout>
                <c:manualLayout>
                  <c:x val="-7.0371705966889742E-2"/>
                  <c:y val="-2.740813957001592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0" rIns="38100" bIns="19050" anchor="ctr" anchorCtr="0">
                  <a:spAutoFit/>
                </a:bodyPr>
                <a:lstStyle/>
                <a:p>
                  <a:pPr algn="ctr"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089338996735358E-2"/>
                      <c:h val="5.92563977503744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E4C-43BE-AE13-D4CAC5BE7F7E}"/>
                </c:ext>
              </c:extLst>
            </c:dLbl>
            <c:dLbl>
              <c:idx val="2"/>
              <c:layout>
                <c:manualLayout>
                  <c:x val="-7.9828438490284245E-2"/>
                  <c:y val="-2.7408139570016931E-3"/>
                </c:manualLayout>
              </c:layout>
              <c:tx>
                <c:rich>
                  <a:bodyPr/>
                  <a:lstStyle/>
                  <a:p>
                    <a:fld id="{BCB03166-0B11-4CAE-88FA-7DBB9E1C3E9F}" type="VALUE">
                      <a:rPr lang="en-US" sz="1400" b="0"/>
                      <a:pPr/>
                      <a:t>[VALUE]</a:t>
                    </a:fld>
                    <a:endParaRPr lang="es-E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4C-43BE-AE13-D4CAC5BE7F7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4C-43BE-AE13-D4CAC5BE7F7E}"/>
                </c:ext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4C-43BE-AE13-D4CAC5BE7F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4C-43BE-AE13-D4CAC5BE7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circle"/>
              <c:size val="17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77A-45E2-821E-1553D811D0F9}"/>
              </c:ext>
            </c:extLst>
          </c:dPt>
          <c:dPt>
            <c:idx val="1"/>
            <c:marker>
              <c:symbol val="circle"/>
              <c:size val="24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77A-45E2-821E-1553D811D0F9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77A-45E2-821E-1553D811D0F9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77A-45E2-821E-1553D811D0F9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7A-45E2-821E-1553D811D0F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977A-45E2-821E-1553D811D0F9}"/>
                </c:ext>
              </c:extLst>
            </c:dLbl>
            <c:dLbl>
              <c:idx val="1"/>
              <c:layout>
                <c:manualLayout>
                  <c:x val="-6.6183618045871001E-2"/>
                  <c:y val="-1.37040697850079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5.1309528748360499E-2"/>
                      <c:h val="5.10339558793696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7A-45E2-821E-1553D811D0F9}"/>
                </c:ext>
              </c:extLst>
            </c:dLbl>
            <c:dLbl>
              <c:idx val="2"/>
              <c:layout>
                <c:manualLayout>
                  <c:x val="-7.4289495155153179E-2"/>
                  <c:y val="-2.7408139570016931E-3"/>
                </c:manualLayout>
              </c:layout>
              <c:tx>
                <c:rich>
                  <a:bodyPr rot="0" spcFirstLastPara="1" vertOverflow="overflow" horzOverflow="overflow" vert="horz" wrap="square" lIns="18288" tIns="19050" rIns="18288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B03166-0B11-4CAE-88FA-7DBB9E1C3E9F}" type="VALUE">
                      <a:rPr lang="en-US" sz="1400" b="1"/>
                      <a:pPr>
                        <a:defRPr sz="1800" b="1">
                          <a:solidFill>
                            <a:schemeClr val="tx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77A-45E2-821E-1553D811D0F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77A-45E2-821E-1553D811D0F9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B5F9F93-6538-4A3E-9BD6-72B6A98DF5AE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 sz="18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77A-45E2-821E-1553D811D0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18288" tIns="19050" rIns="18288" bIns="19050" anchor="ctr" anchorCtr="1">
                <a:no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77A-45E2-821E-1553D811D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87-46B9-A7E4-C8A2DBD07E40}"/>
              </c:ext>
            </c:extLst>
          </c:dPt>
          <c:dLbls>
            <c:dLbl>
              <c:idx val="3"/>
              <c:layout>
                <c:manualLayout>
                  <c:x val="-0.24290887388618509"/>
                  <c:y val="-9.4794114973574574E-3"/>
                </c:manualLayout>
              </c:layout>
              <c:tx>
                <c:rich>
                  <a:bodyPr/>
                  <a:lstStyle/>
                  <a:p>
                    <a:fld id="{675833A9-534D-4DDE-9D92-020F4EA55636}" type="VALUE">
                      <a:rPr lang="en-US" sz="3200"/>
                      <a:pPr/>
                      <a:t>[VALUE]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87-46B9-A7E4-C8A2DBD07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87-46B9-A7E4-C8A2DBD07E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87-46B9-A7E4-C8A2DBD07E4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87-46B9-A7E4-C8A2DBD07E4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87-46B9-A7E4-C8A2DBD07E4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87-46B9-A7E4-C8A2DBD07E40}"/>
              </c:ext>
            </c:extLst>
          </c:dPt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75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287-46B9-A7E4-C8A2DBD07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90-4D46-8D82-148677C9983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0-4D46-8D82-148677C9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1.er trimestre</c:v>
                </c:pt>
                <c:pt idx="1">
                  <c:v>2.º trimestre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0.2209911705720567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3.3630260034642125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1385334645669291"/>
                  <c:y val="-0.31911489435124396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187803781471757"/>
                  <c:y val="0.23642277242700821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3731013658014971"/>
                  <c:y val="7.7161046991657822E-3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3700149460484107"/>
                  <c:y val="-0.342262297133671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72820088786389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59D80D25-B206-4F2F-A0E5-FE69FB35D407}" type="datetime1">
              <a:rPr lang="es-ES" smtClean="0"/>
              <a:t>16/03/2024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FA2C1CB-B05A-44AD-87CD-C326C038F977}" type="datetime1">
              <a:rPr lang="es-ES" smtClean="0"/>
              <a:pPr/>
              <a:t>16/03/2024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12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SUGERENCIA: use colores para contar historias, organice varios gráficos juntos y agregue iconos encima de los gráficos para crear gráficos personalizados. </a:t>
            </a:r>
          </a:p>
          <a:p>
            <a:pPr rtl="0"/>
            <a:endParaRPr lang="es-ES" noProof="0" dirty="0"/>
          </a:p>
          <a:p>
            <a:pPr rtl="0"/>
            <a:r>
              <a:rPr lang="es-ES" b="1" noProof="0" dirty="0"/>
              <a:t>GRÁFICO EDITABLE</a:t>
            </a:r>
            <a:r>
              <a:rPr lang="es-ES" noProof="0" dirty="0"/>
              <a:t> AL FINAL DE LA 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15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891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3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59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18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68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32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Esta diapositiva contiene las </a:t>
            </a:r>
            <a:r>
              <a:rPr lang="es-ES" b="1" noProof="0" dirty="0"/>
              <a:t>partes editables </a:t>
            </a:r>
            <a:r>
              <a:rPr lang="es-ES" noProof="0" dirty="0"/>
              <a:t>que se usaron para crear el archivo de muestra de infografía</a:t>
            </a:r>
          </a:p>
          <a:p>
            <a:pPr rtl="0"/>
            <a:r>
              <a:rPr lang="es-ES" noProof="0" dirty="0"/>
              <a:t>Iconos: ojo, PC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8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6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5431-8DB4-CFDA-E103-B67A6E1D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F6EEF8-3C81-00B2-15EB-6FA86DB4F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9BA531-B2D5-AA8C-E758-C9254E3F3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53E00-1CC2-DB34-6E43-4C1E97074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37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86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7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15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994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0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82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: sin barra superi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9" name="Cuadro de texto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3175558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 rtl="0"/>
            <a:r>
              <a:rPr lang="es-ES" noProof="0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: sin barr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Cuadro de texto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1100" noProof="0">
                <a:solidFill>
                  <a:schemeClr val="bg1"/>
                </a:solidFill>
              </a:rPr>
              <a:t>Neal Creative | </a:t>
            </a:r>
            <a:r>
              <a:rPr lang="es-ES" sz="1100" b="1" noProof="0">
                <a:solidFill>
                  <a:schemeClr val="bg1"/>
                </a:solidFill>
              </a:rPr>
              <a:t>Más información</a:t>
            </a:r>
          </a:p>
        </p:txBody>
      </p:sp>
      <p:sp>
        <p:nvSpPr>
          <p:cNvPr id="5" name="Cuadro de texto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Encabezado de la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946B8B7C-DD0A-48D8-94E4-FE2832081A99}" type="datetime1">
              <a:rPr lang="es-ES" noProof="0" smtClean="0"/>
              <a:t>16/03/2024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48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rtl="0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s-ES" sz="3400" b="0" i="0" spc="160" baseline="0" noProof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  <p:sldLayoutId id="2147483680" r:id="rId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chart" Target="../charts/char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" TargetMode="External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30.png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 err="1">
                <a:solidFill>
                  <a:schemeClr val="tx1"/>
                </a:solidFill>
              </a:rPr>
              <a:t>Exploring</a:t>
            </a:r>
            <a:r>
              <a:rPr lang="es-ES" sz="8000" dirty="0">
                <a:solidFill>
                  <a:schemeClr val="tx1"/>
                </a:solidFill>
              </a:rPr>
              <a:t> </a:t>
            </a:r>
            <a:r>
              <a:rPr lang="es-ES" sz="8000" dirty="0" err="1">
                <a:solidFill>
                  <a:schemeClr val="tx1"/>
                </a:solidFill>
              </a:rPr>
              <a:t>lalonde</a:t>
            </a:r>
            <a:endParaRPr lang="es-ES" sz="8000" dirty="0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7629" y="5024051"/>
            <a:ext cx="7376743" cy="105289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Can training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programs</a:t>
            </a:r>
            <a:endParaRPr lang="es-ES" sz="3000" dirty="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</a:pP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impact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earnings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ubtítulo 2">
            <a:extLst>
              <a:ext uri="{FF2B5EF4-FFF2-40B4-BE49-F238E27FC236}">
                <a16:creationId xmlns:a16="http://schemas.microsoft.com/office/drawing/2014/main" id="{B33C409B-9004-AA71-7E39-D280219B477E}"/>
              </a:ext>
            </a:extLst>
          </p:cNvPr>
          <p:cNvSpPr txBox="1">
            <a:spLocks/>
          </p:cNvSpPr>
          <p:nvPr/>
        </p:nvSpPr>
        <p:spPr>
          <a:xfrm>
            <a:off x="4983061" y="6386899"/>
            <a:ext cx="7659148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Rodrigo Castillo,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Hendrik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Hilderda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,Alexander koch, Antonio Ochotorena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583DC82E-160F-2D37-C829-4D563E2E7751}"/>
              </a:ext>
            </a:extLst>
          </p:cNvPr>
          <p:cNvSpPr txBox="1">
            <a:spLocks/>
          </p:cNvSpPr>
          <p:nvPr/>
        </p:nvSpPr>
        <p:spPr>
          <a:xfrm>
            <a:off x="717245" y="6197824"/>
            <a:ext cx="1690382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b="1" dirty="0" err="1">
                <a:solidFill>
                  <a:schemeClr val="tx1"/>
                </a:solidFill>
                <a:cs typeface="Segoe UI" panose="020B0502040204020203" pitchFamily="34" charset="0"/>
              </a:rPr>
              <a:t>Group</a:t>
            </a:r>
            <a:r>
              <a:rPr lang="es-ES" sz="1600" b="1" dirty="0">
                <a:solidFill>
                  <a:schemeClr val="tx1"/>
                </a:solidFill>
                <a:cs typeface="Segoe UI" panose="020B0502040204020203" pitchFamily="34" charset="0"/>
              </a:rPr>
              <a:t> 7</a:t>
            </a:r>
          </a:p>
        </p:txBody>
      </p:sp>
      <p:pic>
        <p:nvPicPr>
          <p:cNvPr id="15" name="Picture 14" descr="A white letter u and x on a black background&#10;&#10;Description automatically generated">
            <a:extLst>
              <a:ext uri="{FF2B5EF4-FFF2-40B4-BE49-F238E27FC236}">
                <a16:creationId xmlns:a16="http://schemas.microsoft.com/office/drawing/2014/main" id="{0BAC69AD-F055-1C79-D90C-D1312689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7" y="6028270"/>
            <a:ext cx="717258" cy="7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C932223-E971-47E8-B27D-32580F5378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portada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B6BD68-6009-4080-968E-8BD019E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ector recto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5" name="Conector recto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6" name="Conector rect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49" name="Conector recto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4" name="Conector recto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5" name="Conector recto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 CIRCULARES</a:t>
            </a:r>
          </a:p>
        </p:txBody>
      </p:sp>
      <p:grpSp>
        <p:nvGrpSpPr>
          <p:cNvPr id="77" name="Gráfico de porcentajes" descr="Gráfico de porcentajes&#10;"/>
          <p:cNvGrpSpPr/>
          <p:nvPr/>
        </p:nvGrpSpPr>
        <p:grpSpPr>
          <a:xfrm>
            <a:off x="376829" y="1433955"/>
            <a:ext cx="1645920" cy="1645973"/>
            <a:chOff x="4547093" y="1223945"/>
            <a:chExt cx="1645920" cy="1645973"/>
          </a:xfrm>
        </p:grpSpPr>
        <p:sp>
          <p:nvSpPr>
            <p:cNvPr id="7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8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494103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89" name="Gráfico de porcentajes" descr="Gráfico de porcentajes&#10;"/>
          <p:cNvGrpSpPr/>
          <p:nvPr/>
        </p:nvGrpSpPr>
        <p:grpSpPr>
          <a:xfrm>
            <a:off x="2266190" y="1433955"/>
            <a:ext cx="1645920" cy="1645973"/>
            <a:chOff x="4547093" y="1223945"/>
            <a:chExt cx="1645920" cy="1645973"/>
          </a:xfrm>
        </p:grpSpPr>
        <p:sp>
          <p:nvSpPr>
            <p:cNvPr id="9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9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123499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0" name="Gráfico de porcentajes" descr="Gráfico de porcentajes&#10;"/>
          <p:cNvGrpSpPr/>
          <p:nvPr/>
        </p:nvGrpSpPr>
        <p:grpSpPr>
          <a:xfrm>
            <a:off x="4355934" y="1433955"/>
            <a:ext cx="1645920" cy="1645973"/>
            <a:chOff x="4547093" y="1223945"/>
            <a:chExt cx="1645920" cy="1645973"/>
          </a:xfrm>
        </p:grpSpPr>
        <p:sp>
          <p:nvSpPr>
            <p:cNvPr id="51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5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85462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85" name="Gráfico de porcentajes" descr="Gráfico de porcentajes&#10;"/>
          <p:cNvGrpSpPr/>
          <p:nvPr/>
        </p:nvGrpSpPr>
        <p:grpSpPr>
          <a:xfrm>
            <a:off x="6380456" y="1433955"/>
            <a:ext cx="1645920" cy="1645973"/>
            <a:chOff x="4547093" y="1223945"/>
            <a:chExt cx="1645920" cy="1645973"/>
          </a:xfrm>
        </p:grpSpPr>
        <p:sp>
          <p:nvSpPr>
            <p:cNvPr id="8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88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4798090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97" name="Gráfico de porcentajes" descr="Gráfico de porcentajes&#10;"/>
          <p:cNvGrpSpPr/>
          <p:nvPr/>
        </p:nvGrpSpPr>
        <p:grpSpPr>
          <a:xfrm>
            <a:off x="376829" y="3122967"/>
            <a:ext cx="1645920" cy="1645973"/>
            <a:chOff x="4547093" y="1223945"/>
            <a:chExt cx="1645920" cy="1645973"/>
          </a:xfrm>
        </p:grpSpPr>
        <p:sp>
          <p:nvSpPr>
            <p:cNvPr id="9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0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15389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áfico de porcentajes" descr="Gráfico de porcentajes&#10;"/>
          <p:cNvGrpSpPr/>
          <p:nvPr/>
        </p:nvGrpSpPr>
        <p:grpSpPr>
          <a:xfrm>
            <a:off x="2266190" y="3122967"/>
            <a:ext cx="1645920" cy="1645973"/>
            <a:chOff x="4547093" y="1223945"/>
            <a:chExt cx="1645920" cy="1645973"/>
          </a:xfrm>
        </p:grpSpPr>
        <p:sp>
          <p:nvSpPr>
            <p:cNvPr id="11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28634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3" name="Gráfico de porcentajes" descr="Gráfico de porcentajes&#10;"/>
          <p:cNvGrpSpPr/>
          <p:nvPr/>
        </p:nvGrpSpPr>
        <p:grpSpPr>
          <a:xfrm>
            <a:off x="4355934" y="3122967"/>
            <a:ext cx="1645920" cy="1645973"/>
            <a:chOff x="4547093" y="1223945"/>
            <a:chExt cx="1645920" cy="1645973"/>
          </a:xfrm>
        </p:grpSpPr>
        <p:sp>
          <p:nvSpPr>
            <p:cNvPr id="114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5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03376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6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7" name="Gráfico de porcentajes" descr="Gráfico de porcentajes&#10;"/>
          <p:cNvGrpSpPr/>
          <p:nvPr/>
        </p:nvGrpSpPr>
        <p:grpSpPr>
          <a:xfrm>
            <a:off x="6380456" y="3122967"/>
            <a:ext cx="1645920" cy="1645973"/>
            <a:chOff x="4547093" y="1223945"/>
            <a:chExt cx="1645920" cy="1645973"/>
          </a:xfrm>
        </p:grpSpPr>
        <p:sp>
          <p:nvSpPr>
            <p:cNvPr id="11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9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0424567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20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" name="Gráfico de porcentajes" descr="Gráfico de porcentajes&#10;"/>
          <p:cNvGrpSpPr/>
          <p:nvPr/>
        </p:nvGrpSpPr>
        <p:grpSpPr>
          <a:xfrm>
            <a:off x="376829" y="4999900"/>
            <a:ext cx="1645920" cy="1645973"/>
            <a:chOff x="4547093" y="1223945"/>
            <a:chExt cx="1645920" cy="1645973"/>
          </a:xfrm>
        </p:grpSpPr>
        <p:sp>
          <p:nvSpPr>
            <p:cNvPr id="122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23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203815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grpSp>
        <p:nvGrpSpPr>
          <p:cNvPr id="125" name="Gráfico de porcentajes" descr="Gráfico de porcentajes&#10;"/>
          <p:cNvGrpSpPr/>
          <p:nvPr/>
        </p:nvGrpSpPr>
        <p:grpSpPr>
          <a:xfrm>
            <a:off x="2266190" y="4999900"/>
            <a:ext cx="1645920" cy="1645973"/>
            <a:chOff x="4547093" y="1223945"/>
            <a:chExt cx="1645920" cy="1645973"/>
          </a:xfrm>
        </p:grpSpPr>
        <p:sp>
          <p:nvSpPr>
            <p:cNvPr id="12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27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3977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8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9" name="Gráfico de porcentajes" descr="Gráfico de porcentajes&#10;"/>
          <p:cNvGrpSpPr/>
          <p:nvPr/>
        </p:nvGrpSpPr>
        <p:grpSpPr>
          <a:xfrm>
            <a:off x="4355934" y="4999900"/>
            <a:ext cx="1645920" cy="1645973"/>
            <a:chOff x="4547093" y="1223945"/>
            <a:chExt cx="1645920" cy="1645973"/>
          </a:xfrm>
        </p:grpSpPr>
        <p:sp>
          <p:nvSpPr>
            <p:cNvPr id="13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2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3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45192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21070"/>
              </p:ext>
            </p:extLst>
          </p:nvPr>
        </p:nvGraphicFramePr>
        <p:xfrm>
          <a:off x="8279892" y="1347536"/>
          <a:ext cx="3798706" cy="491707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98706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85203">
                <a:tc>
                  <a:txBody>
                    <a:bodyPr/>
                    <a:lstStyle/>
                    <a:p>
                      <a:pPr rtl="0"/>
                      <a:r>
                        <a:rPr lang="es" sz="1600" b="0">
                          <a:solidFill>
                            <a:schemeClr val="bg1"/>
                          </a:solidFill>
                        </a:rPr>
                        <a:t>Este es un gráfico con gráficos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1044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Para cambiar el %, haga doble clic en el gráfico. Seleccione </a:t>
                      </a:r>
                      <a:r>
                        <a:rPr lang="es" sz="1200" b="1" spc="0" baseline="0" dirty="0"/>
                        <a:t>Diseño </a:t>
                      </a:r>
                      <a:r>
                        <a:rPr lang="es" sz="1200" b="0" spc="0" baseline="0" dirty="0"/>
                        <a:t>en </a:t>
                      </a:r>
                      <a:r>
                        <a:rPr lang="es" sz="1200" b="1" spc="0" baseline="0" dirty="0"/>
                        <a:t>Herramientas de gráficos </a:t>
                      </a:r>
                      <a:r>
                        <a:rPr lang="es" sz="1200" spc="0" baseline="0" dirty="0"/>
                        <a:t>en la cinta de opciones y, después, seleccione </a:t>
                      </a:r>
                      <a:r>
                        <a:rPr lang="es" sz="1200" b="1" spc="0" baseline="0" dirty="0"/>
                        <a:t>Modificar datos</a:t>
                      </a:r>
                      <a:r>
                        <a:rPr lang="es" sz="1200" spc="0" baseline="0" dirty="0"/>
                        <a:t>. En la tabla de Excel, cambie el número de la </a:t>
                      </a:r>
                      <a:r>
                        <a:rPr lang="es" sz="1200" b="1" spc="0" baseline="0" dirty="0"/>
                        <a:t>celda B2</a:t>
                      </a:r>
                      <a:r>
                        <a:rPr lang="es" sz="1200" spc="0" baseline="0" dirty="0"/>
                        <a:t> al % que quiera. Haga clic fuera de B2 y cierre </a:t>
                      </a: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 cuadro de diálogo.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s" sz="1200" spc="0" baseline="0" dirty="0"/>
                        <a:t>endrá que volver a ajustar la ubicación del número de % al centro.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El anillo de color interno se ajustará automáticamente en tamaño para reflejar el nuevo %.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>
                          <a:solidFill>
                            <a:schemeClr val="accent2"/>
                          </a:solidFill>
                        </a:rPr>
                        <a:t>Elementos de gráfico de porcentaje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Puntos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Gráfico de Excel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Óvalo externo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85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/>
                        <a:t>Necesita usar el gráfico en otro documento.</a:t>
                      </a:r>
                      <a:r>
                        <a:rPr lang="es" sz="1200" spc="30" dirty="0"/>
                        <a:t> Haga clic con el botón derecho en el gráfico que quiera. </a:t>
                      </a:r>
                      <a:br>
                        <a:rPr lang="en-US" sz="1200" spc="30" baseline="0" dirty="0"/>
                      </a:br>
                      <a:r>
                        <a:rPr lang="es" sz="1200" spc="30" dirty="0"/>
                        <a:t>Elija </a:t>
                      </a:r>
                      <a:r>
                        <a:rPr lang="es" sz="1200" b="1" spc="30" dirty="0"/>
                        <a:t>Guardar como imagen y seleccione Metarchivo de Windows mejorado</a:t>
                      </a:r>
                      <a:r>
                        <a:rPr lang="es" sz="1200" spc="30" dirty="0"/>
                        <a:t> (.emf).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Ahora tiene un gráfico que puede usar para imprimir y puede escalar a cualquier tamaño.</a:t>
                      </a:r>
                      <a:endParaRPr lang="en-US" sz="1200" spc="3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57" name="Imagen 56" descr="Grupo de gráficos de porcentaje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39" y="6315193"/>
            <a:ext cx="2145695" cy="46331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8138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Avanzado: </a:t>
            </a:r>
            <a:r>
              <a:rPr lang="es-ES"/>
              <a:t>GRÁFICO CIRCULAR POR PARTES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| ¿Qué hay en el gráfico circular?</a:t>
            </a:r>
            <a:endParaRPr lang="es-ES"/>
          </a:p>
        </p:txBody>
      </p:sp>
      <p:grpSp>
        <p:nvGrpSpPr>
          <p:cNvPr id="39" name="Grupo 38" descr="Captura de pantalla de menús y programas">
            <a:extLst>
              <a:ext uri="{FF2B5EF4-FFF2-40B4-BE49-F238E27FC236}">
                <a16:creationId xmlns:a16="http://schemas.microsoft.com/office/drawing/2014/main" id="{95DE91A2-4069-4BC9-94CA-8A5D3A97575D}"/>
              </a:ext>
            </a:extLst>
          </p:cNvPr>
          <p:cNvGrpSpPr/>
          <p:nvPr/>
        </p:nvGrpSpPr>
        <p:grpSpPr>
          <a:xfrm>
            <a:off x="1120785" y="1565275"/>
            <a:ext cx="3994506" cy="4580751"/>
            <a:chOff x="7352015" y="1807302"/>
            <a:chExt cx="3853410" cy="4418947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59234448-82A7-45DD-8124-22EC9E6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52015" y="1807302"/>
              <a:ext cx="3853410" cy="4418947"/>
            </a:xfrm>
            <a:prstGeom prst="rect">
              <a:avLst/>
            </a:prstGeom>
          </p:spPr>
        </p:pic>
        <p:sp>
          <p:nvSpPr>
            <p:cNvPr id="36" name="Cuadro de texto 35">
              <a:extLst>
                <a:ext uri="{FF2B5EF4-FFF2-40B4-BE49-F238E27FC236}">
                  <a16:creationId xmlns:a16="http://schemas.microsoft.com/office/drawing/2014/main" id="{C5A9E1A6-7404-4A07-BDCE-83D6CF989E3B}"/>
                </a:ext>
              </a:extLst>
            </p:cNvPr>
            <p:cNvSpPr txBox="1"/>
            <p:nvPr/>
          </p:nvSpPr>
          <p:spPr>
            <a:xfrm>
              <a:off x="8944300" y="3541201"/>
              <a:ext cx="910056" cy="431057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/>
            <a:p>
              <a:pPr algn="ctr" defTabSz="932518" rtl="0"/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Gráfico </a:t>
              </a:r>
              <a:b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</a:br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de Excel</a:t>
              </a:r>
            </a:p>
          </p:txBody>
        </p:sp>
        <p:sp>
          <p:nvSpPr>
            <p:cNvPr id="37" name="Cuadro de texto 36">
              <a:extLst>
                <a:ext uri="{FF2B5EF4-FFF2-40B4-BE49-F238E27FC236}">
                  <a16:creationId xmlns:a16="http://schemas.microsoft.com/office/drawing/2014/main" id="{D984EDF8-2C35-4853-B0D2-17F2F88613BE}"/>
                </a:ext>
              </a:extLst>
            </p:cNvPr>
            <p:cNvSpPr txBox="1"/>
            <p:nvPr/>
          </p:nvSpPr>
          <p:spPr>
            <a:xfrm>
              <a:off x="8944300" y="4501943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puntos</a:t>
              </a:r>
            </a:p>
          </p:txBody>
        </p:sp>
        <p:sp>
          <p:nvSpPr>
            <p:cNvPr id="38" name="Cuadro de texto 37">
              <a:extLst>
                <a:ext uri="{FF2B5EF4-FFF2-40B4-BE49-F238E27FC236}">
                  <a16:creationId xmlns:a16="http://schemas.microsoft.com/office/drawing/2014/main" id="{1966DBFC-32CF-40AA-874F-2A7FD1C71583}"/>
                </a:ext>
              </a:extLst>
            </p:cNvPr>
            <p:cNvSpPr txBox="1"/>
            <p:nvPr/>
          </p:nvSpPr>
          <p:spPr>
            <a:xfrm>
              <a:off x="8944299" y="5442648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Óvalo externo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1EA4979-0333-4D83-8741-0A8D56B72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785" y="1565275"/>
            <a:ext cx="3994508" cy="4580751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Imagen 7" descr="Captura de pantalla de menús y programas">
            <a:extLst>
              <a:ext uri="{FF2B5EF4-FFF2-40B4-BE49-F238E27FC236}">
                <a16:creationId xmlns:a16="http://schemas.microsoft.com/office/drawing/2014/main" id="{3E54CE6E-CBFB-4A40-8502-EB31FE84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0159" y="2881312"/>
            <a:ext cx="3126932" cy="3457575"/>
          </a:xfrm>
          <a:prstGeom prst="rect">
            <a:avLst/>
          </a:prstGeom>
        </p:spPr>
      </p:pic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A101D5FC-270B-485E-84E2-7205AFA6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02012"/>
              </p:ext>
            </p:extLst>
          </p:nvPr>
        </p:nvGraphicFramePr>
        <p:xfrm>
          <a:off x="8309374" y="1366586"/>
          <a:ext cx="3654923" cy="11670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492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Cambiar partes del gráfico circular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s" sz="1200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Si es un usuario de gráficos de PowerPoint más experimentado, puede intentar personalizar los colores y la configuración de cada elemento del gráfico circular mediante el </a:t>
                      </a:r>
                      <a:r>
                        <a:rPr lang="es" sz="1200" b="1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Panel de selección.</a:t>
                      </a: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8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</a:t>
            </a:r>
          </a:p>
        </p:txBody>
      </p:sp>
      <p:sp>
        <p:nvSpPr>
          <p:cNvPr id="2" name="Cuadro de texto 1"/>
          <p:cNvSpPr txBox="1"/>
          <p:nvPr/>
        </p:nvSpPr>
        <p:spPr>
          <a:xfrm>
            <a:off x="70195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50 %</a:t>
            </a:r>
          </a:p>
        </p:txBody>
      </p:sp>
      <p:sp>
        <p:nvSpPr>
          <p:cNvPr id="171" name="Forma libre: Forma 170" descr="Gráfico de esquema humano"/>
          <p:cNvSpPr>
            <a:spLocks noChangeAspect="1"/>
          </p:cNvSpPr>
          <p:nvPr/>
        </p:nvSpPr>
        <p:spPr>
          <a:xfrm>
            <a:off x="599661" y="1860176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bg1"/>
              </a:gs>
              <a:gs pos="50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5" name="Forma libre: Forma 174" descr="Gráfico de esquema humano"/>
          <p:cNvSpPr>
            <a:spLocks noChangeAspect="1"/>
          </p:cNvSpPr>
          <p:nvPr/>
        </p:nvSpPr>
        <p:spPr>
          <a:xfrm>
            <a:off x="591519" y="3900820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5000">
                <a:schemeClr val="bg1"/>
              </a:gs>
              <a:gs pos="75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4" name="Cuadro de texto 73"/>
          <p:cNvSpPr txBox="1"/>
          <p:nvPr/>
        </p:nvSpPr>
        <p:spPr>
          <a:xfrm>
            <a:off x="693816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25 %</a:t>
            </a:r>
          </a:p>
        </p:txBody>
      </p:sp>
      <p:sp>
        <p:nvSpPr>
          <p:cNvPr id="73" name="Cuadro de texto 72"/>
          <p:cNvSpPr txBox="1"/>
          <p:nvPr/>
        </p:nvSpPr>
        <p:spPr>
          <a:xfrm>
            <a:off x="188118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70 %</a:t>
            </a:r>
          </a:p>
        </p:txBody>
      </p:sp>
      <p:sp>
        <p:nvSpPr>
          <p:cNvPr id="174" name="Forma libre: Forma 173" descr="Gráfico de esquema humano"/>
          <p:cNvSpPr/>
          <p:nvPr/>
        </p:nvSpPr>
        <p:spPr>
          <a:xfrm>
            <a:off x="1734418" y="1860176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30000">
                <a:schemeClr val="bg1"/>
              </a:gs>
              <a:gs pos="3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6" name="Forma libre: Forma 175" descr="Gráfico de esquema humano"/>
          <p:cNvSpPr/>
          <p:nvPr/>
        </p:nvSpPr>
        <p:spPr>
          <a:xfrm>
            <a:off x="1718864" y="3930112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2000">
                <a:schemeClr val="bg1"/>
              </a:gs>
              <a:gs pos="72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5" name="Cuadro de texto 74"/>
          <p:cNvSpPr txBox="1"/>
          <p:nvPr/>
        </p:nvSpPr>
        <p:spPr>
          <a:xfrm>
            <a:off x="1804774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38 %</a:t>
            </a:r>
          </a:p>
        </p:txBody>
      </p:sp>
      <p:sp>
        <p:nvSpPr>
          <p:cNvPr id="3" name="Rectángul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1415561"/>
            <a:ext cx="4122005" cy="14728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Cuadro de texto 3"/>
          <p:cNvSpPr txBox="1"/>
          <p:nvPr/>
        </p:nvSpPr>
        <p:spPr>
          <a:xfrm>
            <a:off x="2987315" y="1456134"/>
            <a:ext cx="22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/>
              <a:t>6,5 de 10 hombres...</a:t>
            </a:r>
          </a:p>
        </p:txBody>
      </p:sp>
      <p:sp>
        <p:nvSpPr>
          <p:cNvPr id="181" name="Forma libre: Forma 180" descr="Gráfico de esquema humano"/>
          <p:cNvSpPr>
            <a:spLocks noChangeAspect="1"/>
          </p:cNvSpPr>
          <p:nvPr/>
        </p:nvSpPr>
        <p:spPr>
          <a:xfrm>
            <a:off x="2940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0" name="Forma libre: Forma 179" descr="Gráfico de esquema humano"/>
          <p:cNvSpPr>
            <a:spLocks noChangeAspect="1"/>
          </p:cNvSpPr>
          <p:nvPr/>
        </p:nvSpPr>
        <p:spPr>
          <a:xfrm>
            <a:off x="3333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9" name="Forma libre: Forma 178" descr="Gráfico de esquema humano"/>
          <p:cNvSpPr>
            <a:spLocks noChangeAspect="1"/>
          </p:cNvSpPr>
          <p:nvPr/>
        </p:nvSpPr>
        <p:spPr>
          <a:xfrm>
            <a:off x="372626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5" name="Forma libre: Forma 184" descr="Gráfico de esquema humano"/>
          <p:cNvSpPr>
            <a:spLocks noChangeAspect="1"/>
          </p:cNvSpPr>
          <p:nvPr/>
        </p:nvSpPr>
        <p:spPr>
          <a:xfrm>
            <a:off x="4124521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4" name="Forma libre: Forma 183" descr="Gráfico de esquema humano"/>
          <p:cNvSpPr>
            <a:spLocks noChangeAspect="1"/>
          </p:cNvSpPr>
          <p:nvPr/>
        </p:nvSpPr>
        <p:spPr>
          <a:xfrm>
            <a:off x="4517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3" name="Forma libre: Forma 182" descr="Gráfico de esquema humano"/>
          <p:cNvSpPr>
            <a:spLocks noChangeAspect="1"/>
          </p:cNvSpPr>
          <p:nvPr/>
        </p:nvSpPr>
        <p:spPr>
          <a:xfrm>
            <a:off x="4910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7" name="Forma libre: Forma 176" descr="Gráfico de esquema humano"/>
          <p:cNvSpPr>
            <a:spLocks noChangeAspect="1"/>
          </p:cNvSpPr>
          <p:nvPr/>
        </p:nvSpPr>
        <p:spPr>
          <a:xfrm>
            <a:off x="5292653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8" name="Forma libre: Forma 187" descr="Gráfico de esquema humano"/>
          <p:cNvSpPr>
            <a:spLocks noChangeAspect="1"/>
          </p:cNvSpPr>
          <p:nvPr/>
        </p:nvSpPr>
        <p:spPr>
          <a:xfrm>
            <a:off x="5680974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7" name="Forma libre: Forma 186" descr="Gráfico de esquema humano"/>
          <p:cNvSpPr>
            <a:spLocks noChangeAspect="1"/>
          </p:cNvSpPr>
          <p:nvPr/>
        </p:nvSpPr>
        <p:spPr>
          <a:xfrm>
            <a:off x="6073889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6" name="Forma libre: Forma 185" descr="Gráfico de esquema humano"/>
          <p:cNvSpPr>
            <a:spLocks noChangeAspect="1"/>
          </p:cNvSpPr>
          <p:nvPr/>
        </p:nvSpPr>
        <p:spPr>
          <a:xfrm>
            <a:off x="6466805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6" name="Rectángulo 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3067279"/>
            <a:ext cx="4122005" cy="13881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0" name="Forma libre: Forma 169" descr="Gráfico de esquema humano"/>
          <p:cNvSpPr/>
          <p:nvPr/>
        </p:nvSpPr>
        <p:spPr>
          <a:xfrm>
            <a:off x="3016505" y="3217866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2" name="Forma libre: Forma 171" descr="Gráfico de esquema humano"/>
          <p:cNvSpPr/>
          <p:nvPr/>
        </p:nvSpPr>
        <p:spPr>
          <a:xfrm>
            <a:off x="3550818" y="3217865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3" name="Forma libre: Forma 172" descr="Gráfico de esquema humano"/>
          <p:cNvSpPr/>
          <p:nvPr/>
        </p:nvSpPr>
        <p:spPr>
          <a:xfrm>
            <a:off x="4090306" y="3217865"/>
            <a:ext cx="465200" cy="108693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60000">
                <a:schemeClr val="bg1"/>
              </a:gs>
              <a:gs pos="6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7" name="Cuadro de texto 106"/>
          <p:cNvSpPr txBox="1"/>
          <p:nvPr/>
        </p:nvSpPr>
        <p:spPr>
          <a:xfrm>
            <a:off x="4594906" y="3587455"/>
            <a:ext cx="224105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800" b="1">
                <a:solidFill>
                  <a:schemeClr val="bg2"/>
                </a:solidFill>
              </a:rPr>
              <a:t>2,3</a:t>
            </a:r>
            <a:r>
              <a:rPr lang="es-ES" sz="2800">
                <a:solidFill>
                  <a:schemeClr val="bg2"/>
                </a:solidFill>
              </a:rPr>
              <a:t> mujeres... </a:t>
            </a:r>
          </a:p>
        </p:txBody>
      </p:sp>
      <p:grpSp>
        <p:nvGrpSpPr>
          <p:cNvPr id="24" name="Grupo 23" descr="Formas aleatorias con varios colores">
            <a:extLst>
              <a:ext uri="{FF2B5EF4-FFF2-40B4-BE49-F238E27FC236}">
                <a16:creationId xmlns:a16="http://schemas.microsoft.com/office/drawing/2014/main" id="{D4DBA33A-2A20-4AC0-A658-A5E1A38BC0DB}"/>
              </a:ext>
            </a:extLst>
          </p:cNvPr>
          <p:cNvGrpSpPr/>
          <p:nvPr/>
        </p:nvGrpSpPr>
        <p:grpSpPr>
          <a:xfrm>
            <a:off x="5439364" y="4562022"/>
            <a:ext cx="1501817" cy="1777091"/>
            <a:chOff x="5317327" y="4648005"/>
            <a:chExt cx="1501817" cy="1777091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B1AABEB-7EDF-433E-B0D9-A4A7CC13ED1A}"/>
                </a:ext>
              </a:extLst>
            </p:cNvPr>
            <p:cNvGrpSpPr/>
            <p:nvPr/>
          </p:nvGrpSpPr>
          <p:grpSpPr>
            <a:xfrm>
              <a:off x="5547138" y="5924675"/>
              <a:ext cx="760243" cy="500421"/>
              <a:chOff x="4784305" y="5278079"/>
              <a:chExt cx="760243" cy="500421"/>
            </a:xfrm>
          </p:grpSpPr>
          <p:sp>
            <p:nvSpPr>
              <p:cNvPr id="7" name="Estrella: 5 puntos 6">
                <a:extLst>
                  <a:ext uri="{FF2B5EF4-FFF2-40B4-BE49-F238E27FC236}">
                    <a16:creationId xmlns:a16="http://schemas.microsoft.com/office/drawing/2014/main" id="{F6EA534D-A2AB-4AE9-AB03-C8BCEC2BAD3D}"/>
                  </a:ext>
                </a:extLst>
              </p:cNvPr>
              <p:cNvSpPr/>
              <p:nvPr/>
            </p:nvSpPr>
            <p:spPr>
              <a:xfrm>
                <a:off x="4784305" y="5351957"/>
                <a:ext cx="426543" cy="426543"/>
              </a:xfrm>
              <a:prstGeom prst="star5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Cilindro 18">
                <a:extLst>
                  <a:ext uri="{FF2B5EF4-FFF2-40B4-BE49-F238E27FC236}">
                    <a16:creationId xmlns:a16="http://schemas.microsoft.com/office/drawing/2014/main" id="{D0FBDE43-3BB4-47A1-8212-C6DCD8D925FD}"/>
                  </a:ext>
                </a:extLst>
              </p:cNvPr>
              <p:cNvSpPr/>
              <p:nvPr/>
            </p:nvSpPr>
            <p:spPr>
              <a:xfrm>
                <a:off x="5245964" y="5278079"/>
                <a:ext cx="298584" cy="500421"/>
              </a:xfrm>
              <a:prstGeom prst="can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F9F2FA5-DD28-4E6D-A3D1-ECFED01828F6}"/>
                </a:ext>
              </a:extLst>
            </p:cNvPr>
            <p:cNvGrpSpPr/>
            <p:nvPr/>
          </p:nvGrpSpPr>
          <p:grpSpPr>
            <a:xfrm>
              <a:off x="5317327" y="4648005"/>
              <a:ext cx="1501817" cy="1166737"/>
              <a:chOff x="2957410" y="7251700"/>
              <a:chExt cx="1501817" cy="1166737"/>
            </a:xfrm>
          </p:grpSpPr>
          <p:sp>
            <p:nvSpPr>
              <p:cNvPr id="21" name="Bocadillo de diálogo: Rectángulo 20">
                <a:extLst>
                  <a:ext uri="{FF2B5EF4-FFF2-40B4-BE49-F238E27FC236}">
                    <a16:creationId xmlns:a16="http://schemas.microsoft.com/office/drawing/2014/main" id="{980D9FA1-CA43-4D5E-871B-D40A0738AA86}"/>
                  </a:ext>
                </a:extLst>
              </p:cNvPr>
              <p:cNvSpPr/>
              <p:nvPr/>
            </p:nvSpPr>
            <p:spPr>
              <a:xfrm>
                <a:off x="2957410" y="7251700"/>
                <a:ext cx="1501817" cy="1162370"/>
              </a:xfrm>
              <a:prstGeom prst="wedgeRectCallout">
                <a:avLst/>
              </a:prstGeom>
              <a:gradFill>
                <a:gsLst>
                  <a:gs pos="20000">
                    <a:schemeClr val="accent2"/>
                  </a:gs>
                  <a:gs pos="2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3252" tIns="46627" rIns="93252" bIns="466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Cuadro de texto 47">
                <a:extLst>
                  <a:ext uri="{FF2B5EF4-FFF2-40B4-BE49-F238E27FC236}">
                    <a16:creationId xmlns:a16="http://schemas.microsoft.com/office/drawing/2014/main" id="{2BA24C10-8D31-443A-80E9-F6F747C1DD32}"/>
                  </a:ext>
                </a:extLst>
              </p:cNvPr>
              <p:cNvSpPr txBox="1"/>
              <p:nvPr/>
            </p:nvSpPr>
            <p:spPr>
              <a:xfrm>
                <a:off x="2973125" y="7464330"/>
                <a:ext cx="133068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>
                  <a:defRPr/>
                </a:pPr>
                <a:r>
                  <a:rPr lang="es-ES" sz="1400" spc="30">
                    <a:solidFill>
                      <a:schemeClr val="bg1"/>
                    </a:solidFill>
                  </a:rPr>
                  <a:t>Funciona con cualquier forma vectorial</a:t>
                </a:r>
              </a:p>
            </p:txBody>
          </p:sp>
        </p:grpSp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58515"/>
              </p:ext>
            </p:extLst>
          </p:nvPr>
        </p:nvGraphicFramePr>
        <p:xfrm>
          <a:off x="7106706" y="1415561"/>
          <a:ext cx="3053369" cy="48681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0533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448513">
                <a:tc>
                  <a:txBody>
                    <a:bodyPr/>
                    <a:lstStyle/>
                    <a:p>
                      <a:pPr algn="l" rtl="0"/>
                      <a:r>
                        <a:rPr lang="es" sz="1400" dirty="0">
                          <a:solidFill>
                            <a:schemeClr val="bg1"/>
                          </a:solidFill>
                        </a:rPr>
                        <a:t>Porcentajes de gráficos </a:t>
                      </a:r>
                    </a:p>
                    <a:p>
                      <a:pPr algn="l" rtl="0"/>
                      <a:r>
                        <a:rPr lang="es" sz="900" dirty="0">
                          <a:solidFill>
                            <a:schemeClr val="bg1"/>
                          </a:solidFill>
                        </a:rPr>
                        <a:t>Funciona con cualquier gráfico nativo o de Bézier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222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El relleno es un degradado.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</a:t>
                      </a:r>
                      <a:r>
                        <a:rPr lang="es" sz="1100" b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porcentaje, haga clic derecho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gráfico. Seleccione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Formato de forma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menú desplegable.       Mueva los controles deslizantes para cambiar el número de %.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Nota: Ambos controles deslizantes deben estar en la misma posición de porcentaje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obtener una línea limpia entre los dos colores.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cambiar el color de cada elemento. Arrastre el control deslizante para ver la selección de color. También puede agregar una línea al contorno de una forma.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1223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Necesita usar el gráfico en otro documento.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con el botón derecho en el gráfico que quiera usar y elija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Guardar como imagen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, seleccione Metarchivo de Windows mejorado (.emf) en el menú desplegable.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Ahora tiene un gráfico vectorial escalable.</a:t>
                      </a: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E22352E8-701A-40ED-B3F4-1052E73329EA}"/>
              </a:ext>
            </a:extLst>
          </p:cNvPr>
          <p:cNvSpPr>
            <a:spLocks noChangeAspect="1"/>
          </p:cNvSpPr>
          <p:nvPr/>
        </p:nvSpPr>
        <p:spPr>
          <a:xfrm>
            <a:off x="8757683" y="2410328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100" b="1"/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65D0848-2ED7-4E56-977F-3884BCF005F3}"/>
              </a:ext>
            </a:extLst>
          </p:cNvPr>
          <p:cNvSpPr>
            <a:spLocks noChangeAspect="1"/>
          </p:cNvSpPr>
          <p:nvPr/>
        </p:nvSpPr>
        <p:spPr>
          <a:xfrm>
            <a:off x="8546097" y="3262612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r>
              <a:rPr lang="es-ES" sz="1100" b="1"/>
              <a:t>2</a:t>
            </a:r>
          </a:p>
        </p:txBody>
      </p:sp>
      <p:grpSp>
        <p:nvGrpSpPr>
          <p:cNvPr id="13" name="Grupo 12" descr="Captura de pantalla de menú">
            <a:extLst>
              <a:ext uri="{FF2B5EF4-FFF2-40B4-BE49-F238E27FC236}">
                <a16:creationId xmlns:a16="http://schemas.microsoft.com/office/drawing/2014/main" id="{37A3F4E2-49E7-4455-8885-51C71F0266E0}"/>
              </a:ext>
            </a:extLst>
          </p:cNvPr>
          <p:cNvGrpSpPr/>
          <p:nvPr/>
        </p:nvGrpSpPr>
        <p:grpSpPr>
          <a:xfrm>
            <a:off x="10224411" y="1419161"/>
            <a:ext cx="1733561" cy="4889975"/>
            <a:chOff x="10224411" y="1419161"/>
            <a:chExt cx="1733561" cy="488997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C7C852B-F847-4ECF-8F6C-717A1881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24412" y="1419161"/>
              <a:ext cx="1733559" cy="3928171"/>
            </a:xfrm>
            <a:prstGeom prst="rect">
              <a:avLst/>
            </a:prstGeom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09E4B5E-5D03-4DAB-94CE-0596FFABB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1666" y="4493485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r>
                <a:rPr lang="es-ES" sz="1100" b="1"/>
                <a:t>1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EED1E54-2706-4031-9F29-967E346DB0E8}"/>
                </a:ext>
              </a:extLst>
            </p:cNvPr>
            <p:cNvGrpSpPr/>
            <p:nvPr/>
          </p:nvGrpSpPr>
          <p:grpSpPr>
            <a:xfrm>
              <a:off x="10224411" y="5395078"/>
              <a:ext cx="1733561" cy="914058"/>
              <a:chOff x="10224411" y="5395078"/>
              <a:chExt cx="1733561" cy="914058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F1AD812-6C5F-45B1-B40D-FF07E278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24412" y="5395078"/>
                <a:ext cx="1733560" cy="914058"/>
              </a:xfrm>
              <a:prstGeom prst="rect">
                <a:avLst/>
              </a:prstGeom>
            </p:spPr>
          </p:pic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4F0DE47B-046D-43ED-B00E-63EAC36F8377}"/>
                  </a:ext>
                </a:extLst>
              </p:cNvPr>
              <p:cNvSpPr/>
              <p:nvPr/>
            </p:nvSpPr>
            <p:spPr>
              <a:xfrm>
                <a:off x="10224411" y="6088007"/>
                <a:ext cx="1733560" cy="17579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/>
              </a:p>
            </p:txBody>
          </p:sp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37A5769C-CC20-45E0-8D2D-DBA213880993}"/>
                  </a:ext>
                </a:extLst>
              </p:cNvPr>
              <p:cNvSpPr/>
              <p:nvPr/>
            </p:nvSpPr>
            <p:spPr>
              <a:xfrm>
                <a:off x="10778398" y="5505215"/>
                <a:ext cx="312458" cy="326014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1D7C07AB-E8F6-413E-B138-5A2CE5F488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8045" y="5857525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r>
                  <a:rPr lang="es-ES" sz="1100" b="1"/>
                  <a:t>2</a:t>
                </a:r>
              </a:p>
            </p:txBody>
          </p:sp>
        </p:grpSp>
      </p:grp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34153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BARRAS APILADAS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046394" y="1557728"/>
            <a:ext cx="158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graphicFrame>
        <p:nvGraphicFramePr>
          <p:cNvPr id="2" name="Gráfico 9" descr="Gráfico">
            <a:extLst>
              <a:ext uri="{FF2B5EF4-FFF2-40B4-BE49-F238E27FC236}">
                <a16:creationId xmlns:a16="http://schemas.microsoft.com/office/drawing/2014/main" id="{BE25CDAC-028E-4E9C-99EE-7CBBB0C6C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627455"/>
              </p:ext>
            </p:extLst>
          </p:nvPr>
        </p:nvGraphicFramePr>
        <p:xfrm>
          <a:off x="416262" y="2142503"/>
          <a:ext cx="5995568" cy="3189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61BEBE4E-8135-4C4B-BF32-46599957A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24109"/>
              </p:ext>
            </p:extLst>
          </p:nvPr>
        </p:nvGraphicFramePr>
        <p:xfrm>
          <a:off x="7177129" y="1389100"/>
          <a:ext cx="4901469" cy="39871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porcentaje, haga clic en el gráfico. Seleccione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Diseño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Herramientas de gráficos 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la cinta de opciones y, después,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Modificar datos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Cambie el número de la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por su porcentaje. Haga clic fuera de B2 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 etiqueta de título es un cuadro de texto editable que se sitúa en la parte superior del gráfico.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un elemento específico y ajustando el relleno para cambiar su color.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del gráfico de barras apiladas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Barra de colores con referencia 100 % gris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Aumente el tamaño y destaque los números para llamar más la atención. </a:t>
                      </a:r>
                      <a:br>
                        <a:rPr lang="en-US" sz="1100" b="1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tamaño de los números clave, haga doble clic en el número para seleccionarlo y, después, use las herramientas de fuente de la cinta de opciones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6" name="Imagen 15" descr="Captura de pantalla de menú">
            <a:extLst>
              <a:ext uri="{FF2B5EF4-FFF2-40B4-BE49-F238E27FC236}">
                <a16:creationId xmlns:a16="http://schemas.microsoft.com/office/drawing/2014/main" id="{8372F910-B704-449E-A4A4-9A36963C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7129" y="5399535"/>
            <a:ext cx="4901469" cy="1057870"/>
          </a:xfrm>
          <a:prstGeom prst="rect">
            <a:avLst/>
          </a:prstGeom>
        </p:spPr>
      </p:pic>
      <p:sp>
        <p:nvSpPr>
          <p:cNvPr id="14" name="Marcador de número de diapositiva 2">
            <a:extLst>
              <a:ext uri="{FF2B5EF4-FFF2-40B4-BE49-F238E27FC236}">
                <a16:creationId xmlns:a16="http://schemas.microsoft.com/office/drawing/2014/main" id="{1CD0ACDD-24E8-41CD-A092-F098D335BFB1}"/>
              </a:ext>
            </a:extLst>
          </p:cNvPr>
          <p:cNvSpPr txBox="1">
            <a:spLocks/>
          </p:cNvSpPr>
          <p:nvPr/>
        </p:nvSpPr>
        <p:spPr>
          <a:xfrm>
            <a:off x="9448800" y="6316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AE1514C-5E56-4738-A1FF-4B1CFD2A3E36}" type="slidenum">
              <a:rPr lang="es-ES" smtClean="0"/>
              <a:pPr rtl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00305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886860" y="144508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901611" y="1501521"/>
            <a:ext cx="1636618" cy="696647"/>
          </a:xfrm>
          <a:prstGeom prst="rect">
            <a:avLst/>
          </a:prstGeom>
        </p:spPr>
        <p:txBody>
          <a:bodyPr wrap="square" lIns="179285" tIns="125499" rIns="179285" bIns="125499" rtlCol="0">
            <a:spAutoFit/>
          </a:bodyPr>
          <a:lstStyle/>
          <a:p>
            <a:pPr algn="r" rtl="0">
              <a:lnSpc>
                <a:spcPct val="90000"/>
              </a:lnSpc>
              <a:defRPr/>
            </a:pPr>
            <a:r>
              <a:rPr lang="es-ES" sz="3200" b="1" dirty="0">
                <a:solidFill>
                  <a:schemeClr val="bg2"/>
                </a:solidFill>
              </a:rPr>
              <a:t>88 %</a:t>
            </a:r>
          </a:p>
        </p:txBody>
      </p:sp>
      <p:graphicFrame>
        <p:nvGraphicFramePr>
          <p:cNvPr id="6" name="Gráfico 5" descr="Gráfico"/>
          <p:cNvGraphicFramePr/>
          <p:nvPr>
            <p:extLst>
              <p:ext uri="{D42A27DB-BD31-4B8C-83A1-F6EECF244321}">
                <p14:modId xmlns:p14="http://schemas.microsoft.com/office/powerpoint/2010/main" val="4216394391"/>
              </p:ext>
            </p:extLst>
          </p:nvPr>
        </p:nvGraphicFramePr>
        <p:xfrm>
          <a:off x="318977" y="1463899"/>
          <a:ext cx="7113181" cy="356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155039"/>
              </p:ext>
            </p:extLst>
          </p:nvPr>
        </p:nvGraphicFramePr>
        <p:xfrm>
          <a:off x="7177129" y="1267180"/>
          <a:ext cx="4901469" cy="49929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las líneas de gráfico, haga clic con el botón derecho en el gráfico y seleccione la opción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el número de las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columnas B2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C2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o D2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fuera de 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B2..., C2... o D2...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100" spc="3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endParaRPr lang="en-US" sz="1100" b="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ancho o el color de las líneas, haga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doble clic para seleccionarlas. Después, use las herramientas de fuente de la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cambiarlos.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grpSp>
        <p:nvGrpSpPr>
          <p:cNvPr id="4" name="Grupo 3" descr="Captura de pantalla del programa">
            <a:extLst>
              <a:ext uri="{FF2B5EF4-FFF2-40B4-BE49-F238E27FC236}">
                <a16:creationId xmlns:a16="http://schemas.microsoft.com/office/drawing/2014/main" id="{ED04B5D5-1068-4DBD-A1BC-3BB165420DD4}"/>
              </a:ext>
            </a:extLst>
          </p:cNvPr>
          <p:cNvGrpSpPr/>
          <p:nvPr/>
        </p:nvGrpSpPr>
        <p:grpSpPr>
          <a:xfrm>
            <a:off x="7266566" y="2366998"/>
            <a:ext cx="2067909" cy="890552"/>
            <a:chOff x="10127673" y="-827352"/>
            <a:chExt cx="2468272" cy="106297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9AA54B4-30F9-4584-A474-B800513A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3" b="22831"/>
            <a:stretch/>
          </p:blipFill>
          <p:spPr>
            <a:xfrm>
              <a:off x="10127673" y="-827352"/>
              <a:ext cx="2468272" cy="1062970"/>
            </a:xfrm>
            <a:prstGeom prst="rect">
              <a:avLst/>
            </a:prstGeom>
          </p:spPr>
        </p:pic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B94D29C-277D-4DB7-942F-0F420F0D1648}"/>
                </a:ext>
              </a:extLst>
            </p:cNvPr>
            <p:cNvSpPr/>
            <p:nvPr/>
          </p:nvSpPr>
          <p:spPr>
            <a:xfrm>
              <a:off x="10870149" y="-38099"/>
              <a:ext cx="1611411" cy="15621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2" name="Grupo 11" descr="Captura de pantalla de menú">
            <a:extLst>
              <a:ext uri="{FF2B5EF4-FFF2-40B4-BE49-F238E27FC236}">
                <a16:creationId xmlns:a16="http://schemas.microsoft.com/office/drawing/2014/main" id="{858E2C28-1600-461B-8E65-8645EDAB01A1}"/>
              </a:ext>
            </a:extLst>
          </p:cNvPr>
          <p:cNvGrpSpPr/>
          <p:nvPr/>
        </p:nvGrpSpPr>
        <p:grpSpPr>
          <a:xfrm>
            <a:off x="7266562" y="6269662"/>
            <a:ext cx="2112051" cy="545794"/>
            <a:chOff x="5306765" y="3028950"/>
            <a:chExt cx="3184226" cy="82286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F7E3989-F8E1-477C-A9DC-5024B5CFE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0" r="2194"/>
            <a:stretch/>
          </p:blipFill>
          <p:spPr>
            <a:xfrm>
              <a:off x="5306765" y="3028950"/>
              <a:ext cx="3117675" cy="822865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25352EB-5303-4E49-AB18-BBA888689440}"/>
                </a:ext>
              </a:extLst>
            </p:cNvPr>
            <p:cNvSpPr/>
            <p:nvPr/>
          </p:nvSpPr>
          <p:spPr>
            <a:xfrm>
              <a:off x="6789811" y="3078778"/>
              <a:ext cx="1701180" cy="45869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15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15821" y="273937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1">
                    <a:lumMod val="50000"/>
                  </a:schemeClr>
                </a:solidFill>
              </a:rPr>
              <a:t>Una línea</a:t>
            </a:r>
          </a:p>
        </p:txBody>
      </p:sp>
      <p:graphicFrame>
        <p:nvGraphicFramePr>
          <p:cNvPr id="10" name="Gráfico 9" descr="Gráfico">
            <a:extLst>
              <a:ext uri="{FF2B5EF4-FFF2-40B4-BE49-F238E27FC236}">
                <a16:creationId xmlns:a16="http://schemas.microsoft.com/office/drawing/2014/main" id="{18457AB7-75D4-46A0-A783-C2FFD90E1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621182"/>
              </p:ext>
            </p:extLst>
          </p:nvPr>
        </p:nvGraphicFramePr>
        <p:xfrm>
          <a:off x="351869" y="1267180"/>
          <a:ext cx="4700355" cy="4633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A8C938B-AB04-4FC2-BFBD-2832AA9A4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08652"/>
              </p:ext>
            </p:extLst>
          </p:nvPr>
        </p:nvGraphicFramePr>
        <p:xfrm>
          <a:off x="7019925" y="1267180"/>
          <a:ext cx="5058673" cy="52977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5867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los valores del gráfico, haga clic con el botón derecho en el gráfico y seleccione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datos.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los números de la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…,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haga clic fuera de 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B2…, C2… o D2…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200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 de edición.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color de los números o de la línea, haga doble clic para seleccionarla. Use las herramientas de fuente de la cinta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hacer los cambios.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2" name="Imagen 11" descr="Captura de pantalla del programa">
            <a:extLst>
              <a:ext uri="{FF2B5EF4-FFF2-40B4-BE49-F238E27FC236}">
                <a16:creationId xmlns:a16="http://schemas.microsoft.com/office/drawing/2014/main" id="{C1FA98F1-4B53-4ABB-A84C-27F3ACE2C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1185" y="2301432"/>
            <a:ext cx="1109663" cy="952077"/>
          </a:xfrm>
          <a:prstGeom prst="rect">
            <a:avLst/>
          </a:prstGeom>
        </p:spPr>
      </p:pic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16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03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73C6B-93EC-4463-BC2E-F686669B020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 sz="2000">
                <a:solidFill>
                  <a:schemeClr val="accent3">
                    <a:lumMod val="75000"/>
                  </a:schemeClr>
                </a:solidFill>
              </a:rPr>
              <a:t>INICIO RÁPIDO</a:t>
            </a:r>
            <a:r>
              <a:rPr lang="es-ES" sz="20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s-ES" sz="2000"/>
              <a:t> GUÍA DE MARCADORES VISUALES DE ELEMENTOS DE GRÁFICO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B93FEBE-7D2D-41D1-8883-EAC0E122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2131" y="1379523"/>
            <a:ext cx="6037729" cy="5268950"/>
            <a:chOff x="363071" y="1226281"/>
            <a:chExt cx="6037729" cy="526895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6B8F8B4E-D740-44F9-928F-897B9669836F}"/>
                </a:ext>
              </a:extLst>
            </p:cNvPr>
            <p:cNvSpPr/>
            <p:nvPr/>
          </p:nvSpPr>
          <p:spPr>
            <a:xfrm>
              <a:off x="392373" y="5925643"/>
              <a:ext cx="5984543" cy="5516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2084971-9C2C-40E3-B3C5-A311A5C35E83}"/>
                </a:ext>
              </a:extLst>
            </p:cNvPr>
            <p:cNvGrpSpPr/>
            <p:nvPr/>
          </p:nvGrpSpPr>
          <p:grpSpPr>
            <a:xfrm>
              <a:off x="446213" y="1474878"/>
              <a:ext cx="5790129" cy="4450766"/>
              <a:chOff x="2657518" y="1191411"/>
              <a:chExt cx="6348370" cy="4879877"/>
            </a:xfrm>
          </p:grpSpPr>
          <p:pic>
            <p:nvPicPr>
              <p:cNvPr id="3" name="Imagen 2" descr="Gráfico">
                <a:extLst>
                  <a:ext uri="{FF2B5EF4-FFF2-40B4-BE49-F238E27FC236}">
                    <a16:creationId xmlns:a16="http://schemas.microsoft.com/office/drawing/2014/main" id="{A1F299CF-C906-46AB-9AAE-206B0893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86114" y="1191411"/>
                <a:ext cx="5633625" cy="4879877"/>
              </a:xfrm>
              <a:prstGeom prst="rect">
                <a:avLst/>
              </a:prstGeom>
            </p:spPr>
          </p:pic>
          <p:sp>
            <p:nvSpPr>
              <p:cNvPr id="4" name="Cuadro de texto 3">
                <a:extLst>
                  <a:ext uri="{FF2B5EF4-FFF2-40B4-BE49-F238E27FC236}">
                    <a16:creationId xmlns:a16="http://schemas.microsoft.com/office/drawing/2014/main" id="{38C81444-FCD0-4439-8B1C-61E36EA6FC42}"/>
                  </a:ext>
                </a:extLst>
              </p:cNvPr>
              <p:cNvSpPr txBox="1"/>
              <p:nvPr/>
            </p:nvSpPr>
            <p:spPr>
              <a:xfrm>
                <a:off x="5640534" y="3840939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5" name="Cuadro de texto 4">
                <a:extLst>
                  <a:ext uri="{FF2B5EF4-FFF2-40B4-BE49-F238E27FC236}">
                    <a16:creationId xmlns:a16="http://schemas.microsoft.com/office/drawing/2014/main" id="{0AA82B50-45B0-4FBA-A085-2FA13EE6B263}"/>
                  </a:ext>
                </a:extLst>
              </p:cNvPr>
              <p:cNvSpPr txBox="1"/>
              <p:nvPr/>
            </p:nvSpPr>
            <p:spPr>
              <a:xfrm>
                <a:off x="2667962" y="325964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6" name="Cuadro de texto 5">
                <a:extLst>
                  <a:ext uri="{FF2B5EF4-FFF2-40B4-BE49-F238E27FC236}">
                    <a16:creationId xmlns:a16="http://schemas.microsoft.com/office/drawing/2014/main" id="{5E66823D-717D-4667-A32E-EE4DB5BA494B}"/>
                  </a:ext>
                </a:extLst>
              </p:cNvPr>
              <p:cNvSpPr txBox="1"/>
              <p:nvPr/>
            </p:nvSpPr>
            <p:spPr>
              <a:xfrm>
                <a:off x="5070504" y="4122414"/>
                <a:ext cx="592086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Negro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7" name="Cuadro de texto 6">
                <a:extLst>
                  <a:ext uri="{FF2B5EF4-FFF2-40B4-BE49-F238E27FC236}">
                    <a16:creationId xmlns:a16="http://schemas.microsoft.com/office/drawing/2014/main" id="{59E0EA9C-8425-4BA2-BB93-6D9060A52236}"/>
                  </a:ext>
                </a:extLst>
              </p:cNvPr>
              <p:cNvSpPr txBox="1"/>
              <p:nvPr/>
            </p:nvSpPr>
            <p:spPr>
              <a:xfrm>
                <a:off x="6943279" y="299289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8" name="Cuadro de texto 7">
                <a:extLst>
                  <a:ext uri="{FF2B5EF4-FFF2-40B4-BE49-F238E27FC236}">
                    <a16:creationId xmlns:a16="http://schemas.microsoft.com/office/drawing/2014/main" id="{79216203-4121-4FE8-9DFA-669981CE5976}"/>
                  </a:ext>
                </a:extLst>
              </p:cNvPr>
              <p:cNvSpPr txBox="1"/>
              <p:nvPr/>
            </p:nvSpPr>
            <p:spPr>
              <a:xfrm>
                <a:off x="8262049" y="3074527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9" name="Cuadro de texto 8">
                <a:extLst>
                  <a:ext uri="{FF2B5EF4-FFF2-40B4-BE49-F238E27FC236}">
                    <a16:creationId xmlns:a16="http://schemas.microsoft.com/office/drawing/2014/main" id="{8186792B-9092-42B2-9243-6C57C9EB4D24}"/>
                  </a:ext>
                </a:extLst>
              </p:cNvPr>
              <p:cNvSpPr txBox="1"/>
              <p:nvPr/>
            </p:nvSpPr>
            <p:spPr>
              <a:xfrm>
                <a:off x="4535809" y="2684276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10" name="Cuadro de texto 9">
                <a:extLst>
                  <a:ext uri="{FF2B5EF4-FFF2-40B4-BE49-F238E27FC236}">
                    <a16:creationId xmlns:a16="http://schemas.microsoft.com/office/drawing/2014/main" id="{C387B677-2524-4C0F-B858-648DC37F9EFD}"/>
                  </a:ext>
                </a:extLst>
              </p:cNvPr>
              <p:cNvSpPr txBox="1"/>
              <p:nvPr/>
            </p:nvSpPr>
            <p:spPr>
              <a:xfrm>
                <a:off x="3433168" y="2560870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11" name="Cuadro de texto 10">
                <a:extLst>
                  <a:ext uri="{FF2B5EF4-FFF2-40B4-BE49-F238E27FC236}">
                    <a16:creationId xmlns:a16="http://schemas.microsoft.com/office/drawing/2014/main" id="{32FCB6E1-E817-4438-9290-EE4BA82ACD0C}"/>
                  </a:ext>
                </a:extLst>
              </p:cNvPr>
              <p:cNvSpPr txBox="1"/>
              <p:nvPr/>
            </p:nvSpPr>
            <p:spPr>
              <a:xfrm>
                <a:off x="2667962" y="279379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2</a:t>
                </a:r>
              </a:p>
            </p:txBody>
          </p:sp>
          <p:sp>
            <p:nvSpPr>
              <p:cNvPr id="12" name="Cuadro de texto 11">
                <a:extLst>
                  <a:ext uri="{FF2B5EF4-FFF2-40B4-BE49-F238E27FC236}">
                    <a16:creationId xmlns:a16="http://schemas.microsoft.com/office/drawing/2014/main" id="{7182FB92-AFBF-4B31-AFA6-152CC6061424}"/>
                  </a:ext>
                </a:extLst>
              </p:cNvPr>
              <p:cNvSpPr txBox="1"/>
              <p:nvPr/>
            </p:nvSpPr>
            <p:spPr>
              <a:xfrm>
                <a:off x="2657518" y="364634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3</a:t>
                </a:r>
              </a:p>
            </p:txBody>
          </p:sp>
          <p:sp>
            <p:nvSpPr>
              <p:cNvPr id="15" name="Cuadro de texto 14">
                <a:extLst>
                  <a:ext uri="{FF2B5EF4-FFF2-40B4-BE49-F238E27FC236}">
                    <a16:creationId xmlns:a16="http://schemas.microsoft.com/office/drawing/2014/main" id="{5945FD15-7144-4889-A382-B533CFFA9332}"/>
                  </a:ext>
                </a:extLst>
              </p:cNvPr>
              <p:cNvSpPr txBox="1"/>
              <p:nvPr/>
            </p:nvSpPr>
            <p:spPr>
              <a:xfrm>
                <a:off x="5700979" y="4122414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Verde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6" name="Cuadro de texto 15">
                <a:extLst>
                  <a:ext uri="{FF2B5EF4-FFF2-40B4-BE49-F238E27FC236}">
                    <a16:creationId xmlns:a16="http://schemas.microsoft.com/office/drawing/2014/main" id="{271830F7-2E3C-4678-991C-C8F4B7C921E9}"/>
                  </a:ext>
                </a:extLst>
              </p:cNvPr>
              <p:cNvSpPr txBox="1"/>
              <p:nvPr/>
            </p:nvSpPr>
            <p:spPr>
              <a:xfrm>
                <a:off x="6263289" y="4122413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Azul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7" name="Cuadro de texto 16">
                <a:extLst>
                  <a:ext uri="{FF2B5EF4-FFF2-40B4-BE49-F238E27FC236}">
                    <a16:creationId xmlns:a16="http://schemas.microsoft.com/office/drawing/2014/main" id="{59BBA554-91D2-49ED-BF3D-4BF5A6ED6D3D}"/>
                  </a:ext>
                </a:extLst>
              </p:cNvPr>
              <p:cNvSpPr txBox="1"/>
              <p:nvPr/>
            </p:nvSpPr>
            <p:spPr>
              <a:xfrm>
                <a:off x="3551265" y="4792162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02D6F49-B4FE-40D3-A98A-733D9205FB6D}"/>
                </a:ext>
              </a:extLst>
            </p:cNvPr>
            <p:cNvSpPr/>
            <p:nvPr/>
          </p:nvSpPr>
          <p:spPr>
            <a:xfrm>
              <a:off x="363071" y="1226281"/>
              <a:ext cx="6037729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8" name="Cuadro de texto 37">
            <a:extLst>
              <a:ext uri="{FF2B5EF4-FFF2-40B4-BE49-F238E27FC236}">
                <a16:creationId xmlns:a16="http://schemas.microsoft.com/office/drawing/2014/main" id="{C0BF2480-F360-40E1-8094-6FEB359D68D1}"/>
              </a:ext>
            </a:extLst>
          </p:cNvPr>
          <p:cNvSpPr txBox="1"/>
          <p:nvPr/>
        </p:nvSpPr>
        <p:spPr>
          <a:xfrm>
            <a:off x="3019849" y="688841"/>
            <a:ext cx="812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400" spc="3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Indicaciones detalladas del texto para editar cada uno de estos gráficos en las diapositivas 6 y 7</a:t>
            </a:r>
          </a:p>
        </p:txBody>
      </p:sp>
      <p:grpSp>
        <p:nvGrpSpPr>
          <p:cNvPr id="34" name="Grupo 33" descr="Gráfico">
            <a:extLst>
              <a:ext uri="{FF2B5EF4-FFF2-40B4-BE49-F238E27FC236}">
                <a16:creationId xmlns:a16="http://schemas.microsoft.com/office/drawing/2014/main" id="{8A5EC497-4026-4336-AC6F-FE6A9AF29B31}"/>
              </a:ext>
            </a:extLst>
          </p:cNvPr>
          <p:cNvGrpSpPr/>
          <p:nvPr/>
        </p:nvGrpSpPr>
        <p:grpSpPr>
          <a:xfrm>
            <a:off x="6863294" y="1375577"/>
            <a:ext cx="4720812" cy="5268950"/>
            <a:chOff x="6441215" y="1373897"/>
            <a:chExt cx="4720812" cy="5268950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77219CCF-07A7-4132-A29B-B47CCAD5590A}"/>
                </a:ext>
              </a:extLst>
            </p:cNvPr>
            <p:cNvGrpSpPr/>
            <p:nvPr/>
          </p:nvGrpSpPr>
          <p:grpSpPr>
            <a:xfrm>
              <a:off x="6461672" y="1860506"/>
              <a:ext cx="4700355" cy="4633660"/>
              <a:chOff x="351869" y="1267180"/>
              <a:chExt cx="4700355" cy="4633660"/>
            </a:xfrm>
          </p:grpSpPr>
          <p:graphicFrame>
            <p:nvGraphicFramePr>
              <p:cNvPr id="21" name="Gráfico 20">
                <a:extLst>
                  <a:ext uri="{FF2B5EF4-FFF2-40B4-BE49-F238E27FC236}">
                    <a16:creationId xmlns:a16="http://schemas.microsoft.com/office/drawing/2014/main" id="{731452FE-2437-4DB5-8BC6-97316656BB2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67810469"/>
                  </p:ext>
                </p:extLst>
              </p:nvPr>
            </p:nvGraphicFramePr>
            <p:xfrm>
              <a:off x="351869" y="1267180"/>
              <a:ext cx="4700355" cy="46336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2" name="Cuadro de texto 21">
                <a:extLst>
                  <a:ext uri="{FF2B5EF4-FFF2-40B4-BE49-F238E27FC236}">
                    <a16:creationId xmlns:a16="http://schemas.microsoft.com/office/drawing/2014/main" id="{C37CBF02-B077-46B0-BA13-D962F4288A34}"/>
                  </a:ext>
                </a:extLst>
              </p:cNvPr>
              <p:cNvSpPr txBox="1"/>
              <p:nvPr/>
            </p:nvSpPr>
            <p:spPr>
              <a:xfrm>
                <a:off x="483494" y="517568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23" name="Cuadro de texto 22">
                <a:extLst>
                  <a:ext uri="{FF2B5EF4-FFF2-40B4-BE49-F238E27FC236}">
                    <a16:creationId xmlns:a16="http://schemas.microsoft.com/office/drawing/2014/main" id="{091D5E74-2840-426E-BD11-43B137664205}"/>
                  </a:ext>
                </a:extLst>
              </p:cNvPr>
              <p:cNvSpPr txBox="1"/>
              <p:nvPr/>
            </p:nvSpPr>
            <p:spPr>
              <a:xfrm>
                <a:off x="1334264" y="492739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24" name="Cuadro de texto 23">
                <a:extLst>
                  <a:ext uri="{FF2B5EF4-FFF2-40B4-BE49-F238E27FC236}">
                    <a16:creationId xmlns:a16="http://schemas.microsoft.com/office/drawing/2014/main" id="{B3BE1221-34A0-4196-9030-7DDCBBD9B35C}"/>
                  </a:ext>
                </a:extLst>
              </p:cNvPr>
              <p:cNvSpPr txBox="1"/>
              <p:nvPr/>
            </p:nvSpPr>
            <p:spPr>
              <a:xfrm>
                <a:off x="2231924" y="4382244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25" name="Cuadro de texto 24">
                <a:extLst>
                  <a:ext uri="{FF2B5EF4-FFF2-40B4-BE49-F238E27FC236}">
                    <a16:creationId xmlns:a16="http://schemas.microsoft.com/office/drawing/2014/main" id="{7B3C1C22-3F13-4B10-A237-4DD6D01C4B41}"/>
                  </a:ext>
                </a:extLst>
              </p:cNvPr>
              <p:cNvSpPr txBox="1"/>
              <p:nvPr/>
            </p:nvSpPr>
            <p:spPr>
              <a:xfrm>
                <a:off x="3117489" y="3773861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26" name="Cuadro de texto 25">
                <a:extLst>
                  <a:ext uri="{FF2B5EF4-FFF2-40B4-BE49-F238E27FC236}">
                    <a16:creationId xmlns:a16="http://schemas.microsoft.com/office/drawing/2014/main" id="{E5F2EEDC-76F1-4682-B760-97887F53C7FA}"/>
                  </a:ext>
                </a:extLst>
              </p:cNvPr>
              <p:cNvSpPr txBox="1"/>
              <p:nvPr/>
            </p:nvSpPr>
            <p:spPr>
              <a:xfrm>
                <a:off x="4159454" y="161317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27" name="Cuadro de texto 26">
                <a:extLst>
                  <a:ext uri="{FF2B5EF4-FFF2-40B4-BE49-F238E27FC236}">
                    <a16:creationId xmlns:a16="http://schemas.microsoft.com/office/drawing/2014/main" id="{B6832903-DEDA-4B9D-8FEE-45130575331F}"/>
                  </a:ext>
                </a:extLst>
              </p:cNvPr>
              <p:cNvSpPr txBox="1"/>
              <p:nvPr/>
            </p:nvSpPr>
            <p:spPr>
              <a:xfrm>
                <a:off x="4159455" y="2657737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8" name="Cuadro de texto 27">
                <a:extLst>
                  <a:ext uri="{FF2B5EF4-FFF2-40B4-BE49-F238E27FC236}">
                    <a16:creationId xmlns:a16="http://schemas.microsoft.com/office/drawing/2014/main" id="{DF6C4DB5-D64B-4C1F-8D8A-6CB0C9435BA5}"/>
                  </a:ext>
                </a:extLst>
              </p:cNvPr>
              <p:cNvSpPr txBox="1"/>
              <p:nvPr/>
            </p:nvSpPr>
            <p:spPr>
              <a:xfrm>
                <a:off x="3117489" y="446428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9" name="Cuadro de texto 28">
                <a:extLst>
                  <a:ext uri="{FF2B5EF4-FFF2-40B4-BE49-F238E27FC236}">
                    <a16:creationId xmlns:a16="http://schemas.microsoft.com/office/drawing/2014/main" id="{06E07FD7-2FF0-474A-A13A-9C0C93FEC8AD}"/>
                  </a:ext>
                </a:extLst>
              </p:cNvPr>
              <p:cNvSpPr txBox="1"/>
              <p:nvPr/>
            </p:nvSpPr>
            <p:spPr>
              <a:xfrm>
                <a:off x="2267983" y="5094051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0" name="Cuadro de texto 29">
                <a:extLst>
                  <a:ext uri="{FF2B5EF4-FFF2-40B4-BE49-F238E27FC236}">
                    <a16:creationId xmlns:a16="http://schemas.microsoft.com/office/drawing/2014/main" id="{D62677DE-B2E5-401E-8036-6D02FE7ACF46}"/>
                  </a:ext>
                </a:extLst>
              </p:cNvPr>
              <p:cNvSpPr txBox="1"/>
              <p:nvPr/>
            </p:nvSpPr>
            <p:spPr>
              <a:xfrm>
                <a:off x="1334264" y="563198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1" name="Cuadro de texto 30">
                <a:extLst>
                  <a:ext uri="{FF2B5EF4-FFF2-40B4-BE49-F238E27FC236}">
                    <a16:creationId xmlns:a16="http://schemas.microsoft.com/office/drawing/2014/main" id="{AEDACA89-AEC2-44AF-9781-F59E8AFB170C}"/>
                  </a:ext>
                </a:extLst>
              </p:cNvPr>
              <p:cNvSpPr txBox="1"/>
              <p:nvPr/>
            </p:nvSpPr>
            <p:spPr>
              <a:xfrm>
                <a:off x="483494" y="571361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CA02D28-3267-4C17-978C-5AF7B275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7484" y="2239767"/>
              <a:ext cx="1845805" cy="1583678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201F15B-6A1F-49A0-B8EB-5AC7A668706D}"/>
                </a:ext>
              </a:extLst>
            </p:cNvPr>
            <p:cNvSpPr/>
            <p:nvPr/>
          </p:nvSpPr>
          <p:spPr>
            <a:xfrm>
              <a:off x="6441215" y="1373897"/>
              <a:ext cx="4720812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9" name="Marcador de número de diapositiva 2">
            <a:extLst>
              <a:ext uri="{FF2B5EF4-FFF2-40B4-BE49-F238E27FC236}">
                <a16:creationId xmlns:a16="http://schemas.microsoft.com/office/drawing/2014/main" id="{DDF7885F-512D-4936-A52A-20597039AC0B}"/>
              </a:ext>
            </a:extLst>
          </p:cNvPr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17</a:t>
            </a:fld>
            <a:endParaRPr lang="es-E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225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6778ACC-8025-47A4-A4BC-A51EA3B62F1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final</a:t>
            </a:r>
          </a:p>
        </p:txBody>
      </p:sp>
      <p:sp>
        <p:nvSpPr>
          <p:cNvPr id="2" name="Cuadro de texto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09214" y="2393551"/>
            <a:ext cx="37000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0" u="none" strike="noStrike" kern="1200" cap="none" spc="-2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MUESTRARIO DE GRÁFICOS INTELIGENTES</a:t>
            </a:r>
          </a:p>
        </p:txBody>
      </p:sp>
      <p:sp>
        <p:nvSpPr>
          <p:cNvPr id="32" name="Cuadro de texto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29642" y="4267687"/>
            <a:ext cx="3165352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grpSp>
        <p:nvGrpSpPr>
          <p:cNvPr id="23" name="Grupo 22" descr="Gráfico con descripción de lo que muestra el gráfico y un icono">
            <a:extLst>
              <a:ext uri="{FF2B5EF4-FFF2-40B4-BE49-F238E27FC236}">
                <a16:creationId xmlns:a16="http://schemas.microsoft.com/office/drawing/2014/main" id="{3964A244-53CA-4405-89C9-CE1B3E1869A3}"/>
              </a:ext>
            </a:extLst>
          </p:cNvPr>
          <p:cNvGrpSpPr/>
          <p:nvPr/>
        </p:nvGrpSpPr>
        <p:grpSpPr>
          <a:xfrm>
            <a:off x="4520890" y="1398951"/>
            <a:ext cx="3465040" cy="1933909"/>
            <a:chOff x="11082537" y="-737221"/>
            <a:chExt cx="3465040" cy="1933909"/>
          </a:xfrm>
        </p:grpSpPr>
        <p:sp>
          <p:nvSpPr>
            <p:cNvPr id="5" name="Cuadro de texto 4">
              <a:extLst>
                <a:ext uri="{FF2B5EF4-FFF2-40B4-BE49-F238E27FC236}">
                  <a16:creationId xmlns:a16="http://schemas.microsoft.com/office/drawing/2014/main" id="{DA61607C-0E63-4B28-8C17-EF19EF25D97C}"/>
                </a:ext>
              </a:extLst>
            </p:cNvPr>
            <p:cNvSpPr txBox="1"/>
            <p:nvPr/>
          </p:nvSpPr>
          <p:spPr>
            <a:xfrm>
              <a:off x="11082537" y="-181543"/>
              <a:ext cx="3465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6,5 de cada 10 personas </a:t>
              </a:r>
              <a:br>
                <a:rPr kumimoji="0" lang="es-ES" sz="18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recuerdan lo que ven...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F4AAF39-8C05-4BC5-88C4-E453A1D67203}"/>
                </a:ext>
              </a:extLst>
            </p:cNvPr>
            <p:cNvGrpSpPr/>
            <p:nvPr/>
          </p:nvGrpSpPr>
          <p:grpSpPr>
            <a:xfrm>
              <a:off x="11136071" y="539391"/>
              <a:ext cx="3411506" cy="657297"/>
              <a:chOff x="4945154" y="2949891"/>
              <a:chExt cx="3411506" cy="657297"/>
            </a:xfrm>
          </p:grpSpPr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2E77977D-69ED-4F20-8A8E-8B1DF5120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233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50000">
                    <a:srgbClr val="6EAA2E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FAE81D60-47C8-4610-B2CA-18E6229C2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7548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4E3223A-47DE-42B2-A739-802366FD5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1351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D75681F0-337D-41C2-B056-20773EE33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5154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204F090-5263-46C9-9B59-2970237ED5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6139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73B545BC-AF0A-4CA0-940C-444481BF7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9942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353E6F1E-638A-4845-BDDF-DA2AE54B5C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3745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86B500E0-ACB8-4709-B0C1-FFA4B82CB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092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F30AEE9D-6C1F-49DE-8F73-DCE976328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730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DC1BF6FA-A1EF-448D-A712-46391CFC5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8533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2" name="Forma libre 118">
              <a:extLst>
                <a:ext uri="{FF2B5EF4-FFF2-40B4-BE49-F238E27FC236}">
                  <a16:creationId xmlns:a16="http://schemas.microsoft.com/office/drawing/2014/main" id="{A93FE26E-9FA1-4A61-9A4D-73E0DF6C43A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1134535" y="-737221"/>
              <a:ext cx="695465" cy="481075"/>
            </a:xfrm>
            <a:custGeom>
              <a:avLst/>
              <a:gdLst>
                <a:gd name="T0" fmla="*/ 40 w 80"/>
                <a:gd name="T1" fmla="*/ 0 h 56"/>
                <a:gd name="T2" fmla="*/ 0 w 80"/>
                <a:gd name="T3" fmla="*/ 28 h 56"/>
                <a:gd name="T4" fmla="*/ 40 w 80"/>
                <a:gd name="T5" fmla="*/ 56 h 56"/>
                <a:gd name="T6" fmla="*/ 80 w 80"/>
                <a:gd name="T7" fmla="*/ 28 h 56"/>
                <a:gd name="T8" fmla="*/ 40 w 80"/>
                <a:gd name="T9" fmla="*/ 0 h 56"/>
                <a:gd name="T10" fmla="*/ 40 w 80"/>
                <a:gd name="T11" fmla="*/ 48 h 56"/>
                <a:gd name="T12" fmla="*/ 20 w 80"/>
                <a:gd name="T13" fmla="*/ 28 h 56"/>
                <a:gd name="T14" fmla="*/ 40 w 80"/>
                <a:gd name="T15" fmla="*/ 8 h 56"/>
                <a:gd name="T16" fmla="*/ 60 w 80"/>
                <a:gd name="T17" fmla="*/ 28 h 56"/>
                <a:gd name="T18" fmla="*/ 40 w 80"/>
                <a:gd name="T19" fmla="*/ 48 h 56"/>
                <a:gd name="T20" fmla="*/ 52 w 80"/>
                <a:gd name="T21" fmla="*/ 28 h 56"/>
                <a:gd name="T22" fmla="*/ 40 w 80"/>
                <a:gd name="T23" fmla="*/ 40 h 56"/>
                <a:gd name="T24" fmla="*/ 28 w 80"/>
                <a:gd name="T25" fmla="*/ 28 h 56"/>
                <a:gd name="T26" fmla="*/ 40 w 80"/>
                <a:gd name="T27" fmla="*/ 16 h 56"/>
                <a:gd name="T28" fmla="*/ 52 w 80"/>
                <a:gd name="T2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6">
                  <a:moveTo>
                    <a:pt x="40" y="0"/>
                  </a:moveTo>
                  <a:cubicBezTo>
                    <a:pt x="15" y="0"/>
                    <a:pt x="0" y="28"/>
                    <a:pt x="0" y="28"/>
                  </a:cubicBezTo>
                  <a:cubicBezTo>
                    <a:pt x="0" y="28"/>
                    <a:pt x="15" y="56"/>
                    <a:pt x="40" y="56"/>
                  </a:cubicBezTo>
                  <a:cubicBezTo>
                    <a:pt x="65" y="56"/>
                    <a:pt x="80" y="28"/>
                    <a:pt x="80" y="28"/>
                  </a:cubicBezTo>
                  <a:cubicBezTo>
                    <a:pt x="80" y="28"/>
                    <a:pt x="65" y="0"/>
                    <a:pt x="40" y="0"/>
                  </a:cubicBezTo>
                  <a:close/>
                  <a:moveTo>
                    <a:pt x="40" y="48"/>
                  </a:moveTo>
                  <a:cubicBezTo>
                    <a:pt x="29" y="48"/>
                    <a:pt x="20" y="39"/>
                    <a:pt x="20" y="28"/>
                  </a:cubicBezTo>
                  <a:cubicBezTo>
                    <a:pt x="20" y="17"/>
                    <a:pt x="29" y="8"/>
                    <a:pt x="40" y="8"/>
                  </a:cubicBezTo>
                  <a:cubicBezTo>
                    <a:pt x="51" y="8"/>
                    <a:pt x="60" y="17"/>
                    <a:pt x="60" y="28"/>
                  </a:cubicBezTo>
                  <a:cubicBezTo>
                    <a:pt x="60" y="39"/>
                    <a:pt x="51" y="48"/>
                    <a:pt x="40" y="48"/>
                  </a:cubicBezTo>
                  <a:close/>
                  <a:moveTo>
                    <a:pt x="52" y="28"/>
                  </a:moveTo>
                  <a:cubicBezTo>
                    <a:pt x="52" y="35"/>
                    <a:pt x="46" y="40"/>
                    <a:pt x="40" y="40"/>
                  </a:cubicBezTo>
                  <a:cubicBezTo>
                    <a:pt x="33" y="40"/>
                    <a:pt x="28" y="35"/>
                    <a:pt x="28" y="28"/>
                  </a:cubicBezTo>
                  <a:cubicBezTo>
                    <a:pt x="28" y="22"/>
                    <a:pt x="33" y="16"/>
                    <a:pt x="40" y="16"/>
                  </a:cubicBezTo>
                  <a:cubicBezTo>
                    <a:pt x="46" y="16"/>
                    <a:pt x="52" y="22"/>
                    <a:pt x="52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3278" tIns="46639" rIns="93278" bIns="4663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" name="Gráfico 7" descr="Gráfico">
            <a:extLst>
              <a:ext uri="{FF2B5EF4-FFF2-40B4-BE49-F238E27FC236}">
                <a16:creationId xmlns:a16="http://schemas.microsoft.com/office/drawing/2014/main" id="{C8293D37-DF56-4D54-93BF-8255219D9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80672"/>
              </p:ext>
            </p:extLst>
          </p:nvPr>
        </p:nvGraphicFramePr>
        <p:xfrm>
          <a:off x="3494994" y="3535743"/>
          <a:ext cx="4343069" cy="231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1" name="Grupo 40" descr="Formas superpuestas">
            <a:extLst>
              <a:ext uri="{FF2B5EF4-FFF2-40B4-BE49-F238E27FC236}">
                <a16:creationId xmlns:a16="http://schemas.microsoft.com/office/drawing/2014/main" id="{001C7E4D-2480-4696-A174-F1C70D084AA6}"/>
              </a:ext>
            </a:extLst>
          </p:cNvPr>
          <p:cNvGrpSpPr/>
          <p:nvPr/>
        </p:nvGrpSpPr>
        <p:grpSpPr>
          <a:xfrm>
            <a:off x="9289345" y="2581280"/>
            <a:ext cx="1591667" cy="477677"/>
            <a:chOff x="9191757" y="2765372"/>
            <a:chExt cx="1592049" cy="47767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CBF65B2F-436B-461B-AD88-E58C7335CE79}"/>
                </a:ext>
              </a:extLst>
            </p:cNvPr>
            <p:cNvSpPr/>
            <p:nvPr/>
          </p:nvSpPr>
          <p:spPr>
            <a:xfrm>
              <a:off x="9191757" y="2765372"/>
              <a:ext cx="364601" cy="387189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CE6641E9-A326-4BBA-9614-C7DAD3D88A1F}"/>
                </a:ext>
              </a:extLst>
            </p:cNvPr>
            <p:cNvSpPr/>
            <p:nvPr/>
          </p:nvSpPr>
          <p:spPr>
            <a:xfrm>
              <a:off x="9492746" y="2855860"/>
              <a:ext cx="1291060" cy="387189"/>
            </a:xfrm>
            <a:custGeom>
              <a:avLst/>
              <a:gdLst>
                <a:gd name="connsiteX0" fmla="*/ 0 w 1291060"/>
                <a:gd name="connsiteY0" fmla="*/ 0 h 387189"/>
                <a:gd name="connsiteX1" fmla="*/ 1291060 w 1291060"/>
                <a:gd name="connsiteY1" fmla="*/ 0 h 387189"/>
                <a:gd name="connsiteX2" fmla="*/ 1291060 w 1291060"/>
                <a:gd name="connsiteY2" fmla="*/ 146768 h 387189"/>
                <a:gd name="connsiteX3" fmla="*/ 1149960 w 1291060"/>
                <a:gd name="connsiteY3" fmla="*/ 387189 h 387189"/>
                <a:gd name="connsiteX4" fmla="*/ 0 w 1291060"/>
                <a:gd name="connsiteY4" fmla="*/ 387189 h 38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060" h="387189">
                  <a:moveTo>
                    <a:pt x="0" y="0"/>
                  </a:moveTo>
                  <a:lnTo>
                    <a:pt x="1291060" y="0"/>
                  </a:lnTo>
                  <a:lnTo>
                    <a:pt x="1291060" y="146768"/>
                  </a:lnTo>
                  <a:lnTo>
                    <a:pt x="1149960" y="387189"/>
                  </a:lnTo>
                  <a:lnTo>
                    <a:pt x="0" y="3871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38" name="Autoforma 4">
              <a:extLst>
                <a:ext uri="{FF2B5EF4-FFF2-40B4-BE49-F238E27FC236}">
                  <a16:creationId xmlns:a16="http://schemas.microsoft.com/office/drawing/2014/main" id="{364C5B5F-AB25-479A-AE85-4C88342D74A7}"/>
                </a:ext>
              </a:extLst>
            </p:cNvPr>
            <p:cNvSpPr>
              <a:spLocks/>
            </p:cNvSpPr>
            <p:nvPr/>
          </p:nvSpPr>
          <p:spPr bwMode="auto">
            <a:xfrm rot="21300000" flipV="1">
              <a:off x="9495043" y="2767400"/>
              <a:ext cx="65281" cy="933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195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</p:grpSp>
      <p:pic>
        <p:nvPicPr>
          <p:cNvPr id="33" name="Imagen 32" descr="Logotipo">
            <a:extLst>
              <a:ext uri="{FF2B5EF4-FFF2-40B4-BE49-F238E27FC236}">
                <a16:creationId xmlns:a16="http://schemas.microsoft.com/office/drawing/2014/main" id="{90F6BF5B-D558-4215-8F07-87F17CD70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45" y="2713306"/>
            <a:ext cx="922936" cy="300984"/>
          </a:xfrm>
          <a:prstGeom prst="rect">
            <a:avLst/>
          </a:prstGeom>
        </p:spPr>
      </p:pic>
      <p:grpSp>
        <p:nvGrpSpPr>
          <p:cNvPr id="24" name="Gráfico de porcentajes" descr="Gráfico circular">
            <a:extLst>
              <a:ext uri="{FF2B5EF4-FFF2-40B4-BE49-F238E27FC236}">
                <a16:creationId xmlns:a16="http://schemas.microsoft.com/office/drawing/2014/main" id="{9780A2C7-0A66-4DA4-AD1C-F8A77646ECFB}"/>
              </a:ext>
            </a:extLst>
          </p:cNvPr>
          <p:cNvGrpSpPr/>
          <p:nvPr/>
        </p:nvGrpSpPr>
        <p:grpSpPr>
          <a:xfrm>
            <a:off x="10796478" y="3986933"/>
            <a:ext cx="1138132" cy="1138169"/>
            <a:chOff x="4547093" y="1223945"/>
            <a:chExt cx="1645920" cy="1645973"/>
          </a:xfrm>
        </p:grpSpPr>
        <p:sp>
          <p:nvSpPr>
            <p:cNvPr id="25" name="Óvalo externo">
              <a:extLst>
                <a:ext uri="{FF2B5EF4-FFF2-40B4-BE49-F238E27FC236}">
                  <a16:creationId xmlns:a16="http://schemas.microsoft.com/office/drawing/2014/main" id="{8710F625-CF8B-477E-A77C-3916E40CD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1" i="0" u="none" strike="noStrike" kern="0" cap="none" spc="0" normalizeH="0" baseline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26" name="Gráfico de Excel">
              <a:extLst>
                <a:ext uri="{FF2B5EF4-FFF2-40B4-BE49-F238E27FC236}">
                  <a16:creationId xmlns:a16="http://schemas.microsoft.com/office/drawing/2014/main" id="{6CD169BA-DBC3-4CA5-AA7E-68346B98D5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32728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puntos">
              <a:extLst>
                <a:ext uri="{FF2B5EF4-FFF2-40B4-BE49-F238E27FC236}">
                  <a16:creationId xmlns:a16="http://schemas.microsoft.com/office/drawing/2014/main" id="{78007A57-6BCC-49F5-B8C6-2EF653E2C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28575" cap="rnd" cmpd="sng" algn="ctr">
              <a:solidFill>
                <a:schemeClr val="tx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9" name="Gráfico 28" descr="gráfico de líneas">
            <a:extLst>
              <a:ext uri="{FF2B5EF4-FFF2-40B4-BE49-F238E27FC236}">
                <a16:creationId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036644"/>
              </p:ext>
            </p:extLst>
          </p:nvPr>
        </p:nvGraphicFramePr>
        <p:xfrm>
          <a:off x="8026685" y="2342327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Forma libre 127" descr="Esquema del monitor de equipo">
            <a:extLst>
              <a:ext uri="{FF2B5EF4-FFF2-40B4-BE49-F238E27FC236}">
                <a16:creationId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7932997" y="3800770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40325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7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5">
            <a:extLst>
              <a:ext uri="{FF2B5EF4-FFF2-40B4-BE49-F238E27FC236}">
                <a16:creationId xmlns:a16="http://schemas.microsoft.com/office/drawing/2014/main" id="{F4EA46A7-F3B1-CD8C-887D-A25E694C3CF6}"/>
              </a:ext>
            </a:extLst>
          </p:cNvPr>
          <p:cNvSpPr txBox="1">
            <a:spLocks/>
          </p:cNvSpPr>
          <p:nvPr/>
        </p:nvSpPr>
        <p:spPr>
          <a:xfrm>
            <a:off x="0" y="436950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ES" dirty="0"/>
              <a:t>OUR GOAL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4C39A-2802-9C64-8C2F-B5484C1D8E66}"/>
              </a:ext>
            </a:extLst>
          </p:cNvPr>
          <p:cNvSpPr txBox="1"/>
          <p:nvPr/>
        </p:nvSpPr>
        <p:spPr>
          <a:xfrm>
            <a:off x="556058" y="1285442"/>
            <a:ext cx="120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Context</a:t>
            </a:r>
            <a:endParaRPr lang="es-E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24E82-1AD6-5B4F-94BC-B6F60276E5D4}"/>
              </a:ext>
            </a:extLst>
          </p:cNvPr>
          <p:cNvSpPr txBox="1"/>
          <p:nvPr/>
        </p:nvSpPr>
        <p:spPr>
          <a:xfrm>
            <a:off x="1558913" y="2028329"/>
            <a:ext cx="6546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</a:t>
            </a:r>
            <a:r>
              <a:rPr lang="en-US" sz="1600" b="1" dirty="0"/>
              <a:t>1986</a:t>
            </a:r>
            <a:r>
              <a:rPr lang="en-US" sz="1600" dirty="0"/>
              <a:t>, Robert J. LaLonde conducted a study demonstrating that job opportunities and counseling led to an increase in earnings.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5EB87-B2FE-CAB8-74B2-00D2DCA829CB}"/>
              </a:ext>
            </a:extLst>
          </p:cNvPr>
          <p:cNvSpPr txBox="1"/>
          <p:nvPr/>
        </p:nvSpPr>
        <p:spPr>
          <a:xfrm>
            <a:off x="6623562" y="6124840"/>
            <a:ext cx="502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</a:t>
            </a:r>
            <a:r>
              <a:rPr lang="en-US" b="1" dirty="0"/>
              <a:t>training</a:t>
            </a:r>
            <a:r>
              <a:rPr lang="en-US" dirty="0"/>
              <a:t> causes and increase in </a:t>
            </a:r>
            <a:r>
              <a:rPr lang="en-US" b="1" dirty="0"/>
              <a:t>earnings</a:t>
            </a:r>
            <a:r>
              <a:rPr lang="en-US" dirty="0"/>
              <a:t>?</a:t>
            </a:r>
          </a:p>
        </p:txBody>
      </p:sp>
      <p:pic>
        <p:nvPicPr>
          <p:cNvPr id="7" name="Picture 6" descr="A hand with coins falling out of it&#10;&#10;Description automatically generated">
            <a:extLst>
              <a:ext uri="{FF2B5EF4-FFF2-40B4-BE49-F238E27FC236}">
                <a16:creationId xmlns:a16="http://schemas.microsoft.com/office/drawing/2014/main" id="{E8B37A23-DA78-7981-2195-2E66B5904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38" y="5260825"/>
            <a:ext cx="725569" cy="725569"/>
          </a:xfrm>
          <a:prstGeom prst="rect">
            <a:avLst/>
          </a:prstGeom>
        </p:spPr>
      </p:pic>
      <p:pic>
        <p:nvPicPr>
          <p:cNvPr id="10" name="Picture 9" descr="A blue graduation cap and rolled up scroll&#10;&#10;Description automatically generated">
            <a:extLst>
              <a:ext uri="{FF2B5EF4-FFF2-40B4-BE49-F238E27FC236}">
                <a16:creationId xmlns:a16="http://schemas.microsoft.com/office/drawing/2014/main" id="{F133DFF1-E16C-18DA-ECBF-E9F238D2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2155" y="5315753"/>
            <a:ext cx="725569" cy="725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FCBD3-5D73-A4FE-7FF6-438007C60A45}"/>
              </a:ext>
            </a:extLst>
          </p:cNvPr>
          <p:cNvSpPr txBox="1"/>
          <p:nvPr/>
        </p:nvSpPr>
        <p:spPr>
          <a:xfrm>
            <a:off x="538600" y="5315753"/>
            <a:ext cx="5677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Estimating this causal effect by using a </a:t>
            </a:r>
            <a:r>
              <a:rPr lang="en-US" sz="1600" b="1" dirty="0"/>
              <a:t>self-made knowledge graph and assess its proximity to the experimental benchmarks</a:t>
            </a:r>
            <a:r>
              <a:rPr lang="en-US" sz="1600" dirty="0"/>
              <a:t> obtained in these two studies.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7CAB1B-EBBE-9BFB-753A-325FD1AFB726}"/>
              </a:ext>
            </a:extLst>
          </p:cNvPr>
          <p:cNvSpPr/>
          <p:nvPr/>
        </p:nvSpPr>
        <p:spPr>
          <a:xfrm>
            <a:off x="8817254" y="5580875"/>
            <a:ext cx="642454" cy="243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4059D794-AA9D-9D27-D705-064067842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0" y="1809292"/>
            <a:ext cx="1020313" cy="10203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57BAA9E4-5366-AA20-7177-509DDF3E3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96" y="2905647"/>
            <a:ext cx="933017" cy="12421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3AC26A-142A-4D11-276D-8131E21F19E1}"/>
              </a:ext>
            </a:extLst>
          </p:cNvPr>
          <p:cNvSpPr txBox="1"/>
          <p:nvPr/>
        </p:nvSpPr>
        <p:spPr>
          <a:xfrm>
            <a:off x="2164374" y="2968962"/>
            <a:ext cx="6692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Years later in </a:t>
            </a:r>
            <a:r>
              <a:rPr lang="en-US" sz="1600" b="1" dirty="0"/>
              <a:t>1999</a:t>
            </a:r>
            <a:r>
              <a:rPr lang="en-US" sz="1600" dirty="0"/>
              <a:t> </a:t>
            </a:r>
            <a:r>
              <a:rPr lang="es-ES" sz="1600" dirty="0" err="1"/>
              <a:t>Dehejia</a:t>
            </a:r>
            <a:r>
              <a:rPr lang="es-ES" sz="1600" dirty="0"/>
              <a:t> et al. </a:t>
            </a:r>
            <a:r>
              <a:rPr lang="es-ES" sz="1600" dirty="0" err="1"/>
              <a:t>demonstrated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b="1" dirty="0" err="1"/>
              <a:t>propensity</a:t>
            </a:r>
            <a:r>
              <a:rPr lang="es-ES" sz="1600" b="1" dirty="0"/>
              <a:t> score </a:t>
            </a:r>
            <a:r>
              <a:rPr lang="es-ES" sz="1600" b="1" dirty="0" err="1"/>
              <a:t>techniques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interesting</a:t>
            </a:r>
            <a:r>
              <a:rPr lang="es-ES" sz="1600" dirty="0"/>
              <a:t> </a:t>
            </a:r>
            <a:r>
              <a:rPr lang="es-ES" sz="1600" dirty="0" err="1"/>
              <a:t>tools</a:t>
            </a:r>
            <a:r>
              <a:rPr lang="es-ES" sz="1600" dirty="0"/>
              <a:t> lo </a:t>
            </a:r>
            <a:r>
              <a:rPr lang="es-ES" sz="1600" b="1" dirty="0" err="1"/>
              <a:t>leverage</a:t>
            </a:r>
            <a:r>
              <a:rPr lang="es-ES" sz="1600" b="1" dirty="0"/>
              <a:t> </a:t>
            </a:r>
            <a:r>
              <a:rPr lang="es-ES" sz="1600" b="1" dirty="0" err="1"/>
              <a:t>the</a:t>
            </a:r>
            <a:r>
              <a:rPr lang="es-ES" sz="1600" b="1" dirty="0"/>
              <a:t> </a:t>
            </a:r>
            <a:r>
              <a:rPr lang="es-ES" sz="1600" b="1" dirty="0" err="1"/>
              <a:t>observational</a:t>
            </a:r>
            <a:r>
              <a:rPr lang="es-ES" sz="1600" b="1" dirty="0"/>
              <a:t> data </a:t>
            </a:r>
            <a:r>
              <a:rPr lang="es-ES" sz="1600" b="1" dirty="0" err="1"/>
              <a:t>towards</a:t>
            </a:r>
            <a:r>
              <a:rPr lang="es-ES" sz="1600" b="1" dirty="0"/>
              <a:t> </a:t>
            </a:r>
            <a:r>
              <a:rPr lang="es-ES" sz="1600" b="1" dirty="0" err="1"/>
              <a:t>the</a:t>
            </a:r>
            <a:r>
              <a:rPr lang="es-ES" sz="1600" b="1" dirty="0"/>
              <a:t> true causal </a:t>
            </a:r>
            <a:r>
              <a:rPr lang="es-ES" sz="1600" b="1" dirty="0" err="1"/>
              <a:t>effect</a:t>
            </a:r>
            <a:r>
              <a:rPr lang="es-ES" sz="1600" b="1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experiment</a:t>
            </a:r>
            <a:r>
              <a:rPr lang="es-ES" sz="1600" dirty="0"/>
              <a:t>.</a:t>
            </a:r>
          </a:p>
          <a:p>
            <a:endParaRPr lang="es-ES" dirty="0"/>
          </a:p>
        </p:txBody>
      </p:sp>
      <p:pic>
        <p:nvPicPr>
          <p:cNvPr id="26" name="Picture 25" descr="A blue and orange people in circles&#10;&#10;Description automatically generated with medium confidence">
            <a:extLst>
              <a:ext uri="{FF2B5EF4-FFF2-40B4-BE49-F238E27FC236}">
                <a16:creationId xmlns:a16="http://schemas.microsoft.com/office/drawing/2014/main" id="{BBD833F6-7CA5-5F82-CA47-5F9718938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105" y="728944"/>
            <a:ext cx="2561833" cy="25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89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CC67-0397-F3FF-C4B9-75AC51DF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691FDEF-5671-E07D-536D-1A172DA2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THE DATASETS</a:t>
            </a:r>
            <a:endParaRPr lang="es-E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6BFA9-7AAE-5B40-014B-82769396A53C}"/>
              </a:ext>
            </a:extLst>
          </p:cNvPr>
          <p:cNvSpPr txBox="1"/>
          <p:nvPr/>
        </p:nvSpPr>
        <p:spPr>
          <a:xfrm>
            <a:off x="547230" y="4802977"/>
            <a:ext cx="350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Collection Assumptions</a:t>
            </a:r>
            <a:endParaRPr lang="es-E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1349E-E1C1-A27B-248C-EBC2C7F0F863}"/>
              </a:ext>
            </a:extLst>
          </p:cNvPr>
          <p:cNvSpPr txBox="1"/>
          <p:nvPr/>
        </p:nvSpPr>
        <p:spPr>
          <a:xfrm>
            <a:off x="7710333" y="5105346"/>
            <a:ext cx="378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Causal Sufficiency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No idea yet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D5C7-C664-68A3-DC83-8C8E2894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33" y="88798"/>
            <a:ext cx="3503190" cy="1848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D9973B-13FC-5B85-22C0-CD2FA8BB93A6}"/>
              </a:ext>
            </a:extLst>
          </p:cNvPr>
          <p:cNvSpPr txBox="1"/>
          <p:nvPr/>
        </p:nvSpPr>
        <p:spPr>
          <a:xfrm>
            <a:off x="798900" y="5238677"/>
            <a:ext cx="5629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Earnings varied across states</a:t>
            </a:r>
          </a:p>
          <a:p>
            <a:r>
              <a:rPr lang="en-US" dirty="0"/>
              <a:t>Manpower related jobs tend to be rewarded higher.</a:t>
            </a:r>
          </a:p>
          <a:p>
            <a:r>
              <a:rPr lang="en-US" dirty="0"/>
              <a:t>Many people did not go to interviews post-treatment</a:t>
            </a:r>
          </a:p>
          <a:p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3772-E9C9-F507-8438-8F43C789CEF3}"/>
              </a:ext>
            </a:extLst>
          </p:cNvPr>
          <p:cNvSpPr txBox="1"/>
          <p:nvPr/>
        </p:nvSpPr>
        <p:spPr>
          <a:xfrm>
            <a:off x="1880439" y="1529797"/>
            <a:ext cx="48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Experimental data: </a:t>
            </a:r>
            <a:r>
              <a:rPr lang="en-US" dirty="0"/>
              <a:t>National Supported Work </a:t>
            </a:r>
            <a:r>
              <a:rPr lang="en-US" dirty="0" err="1"/>
              <a:t>Demostration</a:t>
            </a:r>
            <a:r>
              <a:rPr lang="en-US" dirty="0"/>
              <a:t> (NSW)</a:t>
            </a:r>
            <a:endParaRPr lang="es-ES" dirty="0"/>
          </a:p>
        </p:txBody>
      </p:sp>
      <p:pic>
        <p:nvPicPr>
          <p:cNvPr id="12" name="Picture 11" descr="A cartoon of a person with binoculars&#10;&#10;Description automatically generated">
            <a:extLst>
              <a:ext uri="{FF2B5EF4-FFF2-40B4-BE49-F238E27FC236}">
                <a16:creationId xmlns:a16="http://schemas.microsoft.com/office/drawing/2014/main" id="{B1048483-7A9E-34E8-DFE8-7656B28CC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5" y="3494038"/>
            <a:ext cx="779065" cy="779065"/>
          </a:xfrm>
          <a:prstGeom prst="rect">
            <a:avLst/>
          </a:prstGeom>
        </p:spPr>
      </p:pic>
      <p:pic>
        <p:nvPicPr>
          <p:cNvPr id="15" name="Picture 14" descr="A graphic of a beaker and a pencil&#10;&#10;Description automatically generated">
            <a:extLst>
              <a:ext uri="{FF2B5EF4-FFF2-40B4-BE49-F238E27FC236}">
                <a16:creationId xmlns:a16="http://schemas.microsoft.com/office/drawing/2014/main" id="{A5890537-0471-E805-1861-FE518F766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1" y="1520265"/>
            <a:ext cx="665394" cy="66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39CD07-10FB-780F-1C3E-FAEC631EC542}"/>
              </a:ext>
            </a:extLst>
          </p:cNvPr>
          <p:cNvSpPr txBox="1"/>
          <p:nvPr/>
        </p:nvSpPr>
        <p:spPr>
          <a:xfrm>
            <a:off x="1713474" y="3560406"/>
            <a:ext cx="38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Observational Data: </a:t>
            </a:r>
            <a:r>
              <a:rPr lang="en-US" dirty="0"/>
              <a:t>Two different surveys (PSID, CPS)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1F8AB70-61F0-558E-949F-CD02DEBC3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603508"/>
              </p:ext>
            </p:extLst>
          </p:nvPr>
        </p:nvGraphicFramePr>
        <p:xfrm>
          <a:off x="798899" y="2479828"/>
          <a:ext cx="2855163" cy="72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352669" imgH="600075" progId="Excel.Sheet.12">
                  <p:embed/>
                </p:oleObj>
              </mc:Choice>
              <mc:Fallback>
                <p:oleObj name="Worksheet" r:id="rId6" imgW="2352669" imgH="6000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8899" y="2479828"/>
                        <a:ext cx="2855163" cy="728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0940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9936-89EA-F926-7D9A-585A4462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7" y="1355348"/>
            <a:ext cx="4914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13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IDENTIFYING ESTIMANDS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31787-198B-7B55-86AC-5EB233B1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7" y="1855369"/>
            <a:ext cx="48863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087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ESTIMATING CAUSAL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AAFBD-48C7-7AB2-4900-D79DE9D3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89" y="1833061"/>
            <a:ext cx="7096517" cy="19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968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CAUSAL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B3306-B9C6-B4FF-4E24-510E647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2509837"/>
            <a:ext cx="5581650" cy="18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6D4BB-54BB-71A8-7142-CB759CA7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67" y="4118560"/>
            <a:ext cx="4629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20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S</a:t>
            </a:r>
            <a:r>
              <a:rPr lang="es-ES" dirty="0"/>
              <a:t>ENSITIVITY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FBE3E-4C66-1C74-B838-18C1C2BE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62" y="1736957"/>
            <a:ext cx="49434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408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DISCUSSION AND CONCLUSION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C860A-A045-915A-E88A-A8B1A631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7" y="1618998"/>
            <a:ext cx="5969411" cy="1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19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Muestra de gráficos inteligentes de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284_TF55917490_Win32" id="{F2C8D705-B5BD-4722-88C3-137C56310FC0}" vid="{98843E38-E990-4B1B-9FCB-50195B92AE3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Muestrario de gráficos inteligentes</Template>
  <TotalTime>413</TotalTime>
  <Words>1328</Words>
  <Application>Microsoft Office PowerPoint</Application>
  <PresentationFormat>Widescreen</PresentationFormat>
  <Paragraphs>194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Georgia</vt:lpstr>
      <vt:lpstr>Segoe UI</vt:lpstr>
      <vt:lpstr>Segoe UI Light</vt:lpstr>
      <vt:lpstr>Segoe UI Semibold</vt:lpstr>
      <vt:lpstr>1_Muestra de gráficos inteligentes de Neal Creative</vt:lpstr>
      <vt:lpstr>Microsoft Excel Worksheet</vt:lpstr>
      <vt:lpstr>Exploring lalonde</vt:lpstr>
      <vt:lpstr>INTRODUCTION</vt:lpstr>
      <vt:lpstr>THE DATASETS</vt:lpstr>
      <vt:lpstr>EXPLORATORY DATA ANALYSIS</vt:lpstr>
      <vt:lpstr>IDENTIFYING ESTIMANDS</vt:lpstr>
      <vt:lpstr>ESTIMATING CAUSAL EFFECT</vt:lpstr>
      <vt:lpstr>CAUSAL DISCOVERY</vt:lpstr>
      <vt:lpstr>SENSITIVITY ANALYSIS</vt:lpstr>
      <vt:lpstr>DISCUSSION AND CONCLUSION</vt:lpstr>
      <vt:lpstr>Diapositiva de portada</vt:lpstr>
      <vt:lpstr>PORCENTAJE CON GRÁFICOS CIRCULARES</vt:lpstr>
      <vt:lpstr>Avanzado: GRÁFICO CIRCULAR POR PARTES | ¿Qué hay en el gráfico circular?</vt:lpstr>
      <vt:lpstr>PORCENTAJE CON GRÁFICOS</vt:lpstr>
      <vt:lpstr>GRÁFICO DE BARRAS APILADAS</vt:lpstr>
      <vt:lpstr>GRÁFICO DE LÍNEAS ANIMADAS</vt:lpstr>
      <vt:lpstr>GRÁFICO DE LÍNEAS ANIMADAS </vt:lpstr>
      <vt:lpstr>INICIO RÁPIDO | GUÍA DE MARCADORES VISUALES DE ELEMENTOS DE GRÁFICO</vt:lpstr>
      <vt:lpstr>Diapositiva final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lalonde</dc:title>
  <dc:subject/>
  <dc:creator>Antonio Ochotorena</dc:creator>
  <cp:keywords/>
  <dc:description/>
  <cp:lastModifiedBy>Antonio Ochotorena</cp:lastModifiedBy>
  <cp:revision>7</cp:revision>
  <dcterms:created xsi:type="dcterms:W3CDTF">2024-03-02T19:17:42Z</dcterms:created>
  <dcterms:modified xsi:type="dcterms:W3CDTF">2024-03-16T18:18:24Z</dcterms:modified>
  <cp:category/>
</cp:coreProperties>
</file>